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</p:sldIdLst>
  <p:sldSz cx="18288000" cy="10287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Gliker" panose="020B0604020202020204" charset="0"/>
      <p:regular r:id="rId28"/>
    </p:embeddedFont>
    <p:embeddedFont>
      <p:font typeface="Gliker SemiBold" panose="020B0604020202020204" charset="0"/>
      <p:regular r:id="rId29"/>
    </p:embeddedFont>
    <p:embeddedFont>
      <p:font typeface="Montserrat" panose="00000500000000000000" pitchFamily="2" charset="0"/>
      <p:regular r:id="rId30"/>
    </p:embeddedFont>
    <p:embeddedFont>
      <p:font typeface="Montserrat Semi-Bold" panose="020B0604020202020204" charset="0"/>
      <p:regular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Analytics%201%20Master%20View%20Overview%2020220901-20230228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 dirty="0"/>
              <a:t>Browser</a:t>
            </a:r>
          </a:p>
        </c:rich>
      </c:tx>
      <c:layout>
        <c:manualLayout>
          <c:xMode val="edge"/>
          <c:yMode val="edge"/>
          <c:x val="0.429838776036606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'[Analytics 1 Master View Overview 20220901-20230228.xlsx]Dataset1'!$B$1</c:f>
              <c:strCache>
                <c:ptCount val="1"/>
                <c:pt idx="0">
                  <c:v>Bounce Rate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'[Analytics 1 Master View Overview 20220901-20230228.xlsx]Dataset1'!$A$2:$A$4</c:f>
              <c:strCache>
                <c:ptCount val="3"/>
                <c:pt idx="0">
                  <c:v>desktop</c:v>
                </c:pt>
                <c:pt idx="1">
                  <c:v>mobile</c:v>
                </c:pt>
                <c:pt idx="2">
                  <c:v>tablet</c:v>
                </c:pt>
              </c:strCache>
            </c:strRef>
          </c:cat>
          <c:val>
            <c:numRef>
              <c:f>'[Analytics 1 Master View Overview 20220901-20230228.xlsx]Dataset1'!$B$2:$B$4</c:f>
              <c:numCache>
                <c:formatCode>0.00%</c:formatCode>
                <c:ptCount val="3"/>
                <c:pt idx="0">
                  <c:v>0.39594051580824796</c:v>
                </c:pt>
                <c:pt idx="1">
                  <c:v>0.5466750086686466</c:v>
                </c:pt>
                <c:pt idx="2">
                  <c:v>0.72248076740431189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99-4475-8C65-B18C7660DDFA}"/>
            </c:ext>
          </c:extLst>
        </c:ser>
        <c:ser>
          <c:idx val="1"/>
          <c:order val="1"/>
          <c:tx>
            <c:strRef>
              <c:f>'[Analytics 1 Master View Overview 20220901-20230228.xlsx]Dataset1'!$C$1</c:f>
              <c:strCache>
                <c:ptCount val="1"/>
                <c:pt idx="0">
                  <c:v>Ecommerce Conversion Rate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'[Analytics 1 Master View Overview 20220901-20230228.xlsx]Dataset1'!$A$2:$A$4</c:f>
              <c:strCache>
                <c:ptCount val="3"/>
                <c:pt idx="0">
                  <c:v>desktop</c:v>
                </c:pt>
                <c:pt idx="1">
                  <c:v>mobile</c:v>
                </c:pt>
                <c:pt idx="2">
                  <c:v>tablet</c:v>
                </c:pt>
              </c:strCache>
            </c:strRef>
          </c:cat>
          <c:val>
            <c:numRef>
              <c:f>'[Analytics 1 Master View Overview 20220901-20230228.xlsx]Dataset1'!$C$2:$C$4</c:f>
              <c:numCache>
                <c:formatCode>0.00%</c:formatCode>
                <c:ptCount val="3"/>
                <c:pt idx="0">
                  <c:v>2.9533156289838571E-2</c:v>
                </c:pt>
                <c:pt idx="1">
                  <c:v>1.0326996427009995E-2</c:v>
                </c:pt>
                <c:pt idx="2">
                  <c:v>3.419128122328806E-3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799-4475-8C65-B18C7660DDF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433591200"/>
        <c:axId val="433591856"/>
      </c:barChart>
      <c:catAx>
        <c:axId val="433591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3591856"/>
        <c:crosses val="autoZero"/>
        <c:auto val="1"/>
        <c:lblAlgn val="ctr"/>
        <c:lblOffset val="100"/>
        <c:noMultiLvlLbl val="0"/>
      </c:catAx>
      <c:valAx>
        <c:axId val="433591856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4335912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0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22.png"/><Relationship Id="rId7" Type="http://schemas.openxmlformats.org/officeDocument/2006/relationships/image" Target="../media/image18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2.png"/><Relationship Id="rId7" Type="http://schemas.openxmlformats.org/officeDocument/2006/relationships/image" Target="../media/image33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3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39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3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3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52380" y="2238163"/>
            <a:ext cx="12912356" cy="5932917"/>
            <a:chOff x="0" y="0"/>
            <a:chExt cx="4051292" cy="18614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51291" cy="1861471"/>
            </a:xfrm>
            <a:custGeom>
              <a:avLst/>
              <a:gdLst/>
              <a:ahLst/>
              <a:cxnLst/>
              <a:rect l="l" t="t" r="r" b="b"/>
              <a:pathLst>
                <a:path w="4051291" h="1861471">
                  <a:moveTo>
                    <a:pt x="0" y="0"/>
                  </a:moveTo>
                  <a:lnTo>
                    <a:pt x="4051291" y="0"/>
                  </a:lnTo>
                  <a:lnTo>
                    <a:pt x="4051291" y="1861471"/>
                  </a:lnTo>
                  <a:lnTo>
                    <a:pt x="0" y="186147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913025" y="1837536"/>
            <a:ext cx="2461951" cy="80125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055914" y="2238163"/>
            <a:ext cx="3889122" cy="1091335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652225" y="3312955"/>
            <a:ext cx="12648049" cy="3964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00"/>
              </a:lnSpc>
            </a:pPr>
            <a:r>
              <a:rPr lang="en-US" sz="10200">
                <a:solidFill>
                  <a:srgbClr val="2E2E2E"/>
                </a:solidFill>
                <a:latin typeface="Gliker SemiBold"/>
              </a:rPr>
              <a:t>GOOGLE MERCHANDISE STORE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309315" y="6417129"/>
            <a:ext cx="2555421" cy="255542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3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60988" y="1332495"/>
            <a:ext cx="9613317" cy="403876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60988" y="0"/>
            <a:ext cx="747164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2E2E2E"/>
                </a:solidFill>
                <a:latin typeface="Gliker SemiBold"/>
              </a:rPr>
              <a:t>AUDIENCE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265570" y="3844556"/>
            <a:ext cx="6703188" cy="1040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94"/>
              </a:lnSpc>
            </a:pPr>
            <a:r>
              <a:rPr lang="en-US" sz="2995" dirty="0">
                <a:solidFill>
                  <a:srgbClr val="2E2E2E"/>
                </a:solidFill>
                <a:latin typeface="Montserrat"/>
              </a:rPr>
              <a:t>Not providing a clear and easy-to-navigate user experience.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265570" y="5026487"/>
            <a:ext cx="6703188" cy="1040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94"/>
              </a:lnSpc>
            </a:pPr>
            <a:r>
              <a:rPr lang="en-US" sz="2995" dirty="0">
                <a:solidFill>
                  <a:srgbClr val="2E2E2E"/>
                </a:solidFill>
                <a:latin typeface="Montserrat"/>
              </a:rPr>
              <a:t>The store's offerings do not meet their expectations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189392" y="3753771"/>
            <a:ext cx="770922" cy="77092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189392" y="4626641"/>
            <a:ext cx="8044540" cy="37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400" dirty="0">
                <a:solidFill>
                  <a:srgbClr val="2E2E2E"/>
                </a:solidFill>
                <a:latin typeface="Montserrat Semi-Bold"/>
              </a:rPr>
              <a:t>Why?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307001" y="6580470"/>
            <a:ext cx="7836999" cy="3459660"/>
            <a:chOff x="0" y="0"/>
            <a:chExt cx="2458883" cy="10854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58882" cy="1085479"/>
            </a:xfrm>
            <a:custGeom>
              <a:avLst/>
              <a:gdLst/>
              <a:ahLst/>
              <a:cxnLst/>
              <a:rect l="l" t="t" r="r" b="b"/>
              <a:pathLst>
                <a:path w="2458882" h="1085479">
                  <a:moveTo>
                    <a:pt x="0" y="0"/>
                  </a:moveTo>
                  <a:lnTo>
                    <a:pt x="2458882" y="0"/>
                  </a:lnTo>
                  <a:lnTo>
                    <a:pt x="2458882" y="1085479"/>
                  </a:lnTo>
                  <a:lnTo>
                    <a:pt x="0" y="108547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830275" y="7484016"/>
            <a:ext cx="7153263" cy="3863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54"/>
              </a:lnSpc>
            </a:pPr>
            <a:r>
              <a:rPr lang="en-US" sz="2100" spc="205">
                <a:solidFill>
                  <a:srgbClr val="2E2E2E"/>
                </a:solidFill>
                <a:latin typeface="Montserrat"/>
              </a:rPr>
              <a:t>1. Improve website user experience: Focus on improving website navigation.</a:t>
            </a:r>
          </a:p>
          <a:p>
            <a:pPr>
              <a:lnSpc>
                <a:spcPts val="3654"/>
              </a:lnSpc>
            </a:pPr>
            <a:r>
              <a:rPr lang="en-US" sz="2100" spc="205">
                <a:solidFill>
                  <a:srgbClr val="2E2E2E"/>
                </a:solidFill>
                <a:latin typeface="Montserrat"/>
              </a:rPr>
              <a:t>2.Optimize landing pages: Ensure that landing pages are relevant to the keywords and ads that drive traffic to the site.</a:t>
            </a:r>
          </a:p>
          <a:p>
            <a:pPr>
              <a:lnSpc>
                <a:spcPts val="3654"/>
              </a:lnSpc>
            </a:pPr>
            <a:endParaRPr lang="en-US" sz="2100" spc="205">
              <a:solidFill>
                <a:srgbClr val="2E2E2E"/>
              </a:solidFill>
              <a:latin typeface="Montserrat"/>
            </a:endParaRPr>
          </a:p>
          <a:p>
            <a:pPr>
              <a:lnSpc>
                <a:spcPts val="2940"/>
              </a:lnSpc>
            </a:pPr>
            <a:endParaRPr lang="en-US" sz="2100" spc="205">
              <a:solidFill>
                <a:srgbClr val="2E2E2E"/>
              </a:solidFill>
              <a:latin typeface="Montserrat"/>
            </a:endParaRPr>
          </a:p>
          <a:p>
            <a:pPr>
              <a:lnSpc>
                <a:spcPts val="2940"/>
              </a:lnSpc>
            </a:pPr>
            <a:endParaRPr lang="en-US" sz="2100" spc="205">
              <a:solidFill>
                <a:srgbClr val="2E2E2E"/>
              </a:solidFill>
              <a:latin typeface="Montserrat"/>
            </a:endParaRPr>
          </a:p>
          <a:p>
            <a:pPr marL="0" lvl="0" indent="0">
              <a:lnSpc>
                <a:spcPts val="2940"/>
              </a:lnSpc>
            </a:pPr>
            <a:endParaRPr lang="en-US" sz="2100" spc="205">
              <a:solidFill>
                <a:srgbClr val="2E2E2E"/>
              </a:solidFill>
              <a:latin typeface="Montserrat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9700035" y="6589995"/>
            <a:ext cx="7836999" cy="3459660"/>
            <a:chOff x="0" y="0"/>
            <a:chExt cx="2458883" cy="108547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58882" cy="1085479"/>
            </a:xfrm>
            <a:custGeom>
              <a:avLst/>
              <a:gdLst/>
              <a:ahLst/>
              <a:cxnLst/>
              <a:rect l="l" t="t" r="r" b="b"/>
              <a:pathLst>
                <a:path w="2458882" h="1085479">
                  <a:moveTo>
                    <a:pt x="0" y="0"/>
                  </a:moveTo>
                  <a:lnTo>
                    <a:pt x="2458882" y="0"/>
                  </a:lnTo>
                  <a:lnTo>
                    <a:pt x="2458882" y="1085479"/>
                  </a:lnTo>
                  <a:lnTo>
                    <a:pt x="0" y="108547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0106037" y="7541166"/>
            <a:ext cx="7153263" cy="3863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54"/>
              </a:lnSpc>
            </a:pPr>
            <a:r>
              <a:rPr lang="en-US" sz="2100" spc="205">
                <a:solidFill>
                  <a:srgbClr val="2E2E2E"/>
                </a:solidFill>
                <a:latin typeface="Montserrat"/>
              </a:rPr>
              <a:t>1.Customer Retention</a:t>
            </a:r>
          </a:p>
          <a:p>
            <a:pPr>
              <a:lnSpc>
                <a:spcPts val="3654"/>
              </a:lnSpc>
            </a:pPr>
            <a:r>
              <a:rPr lang="en-US" sz="2100" spc="205">
                <a:solidFill>
                  <a:srgbClr val="2E2E2E"/>
                </a:solidFill>
                <a:latin typeface="Montserrat"/>
              </a:rPr>
              <a:t>2.Implement retargeting campaigns</a:t>
            </a:r>
          </a:p>
          <a:p>
            <a:pPr>
              <a:lnSpc>
                <a:spcPts val="3654"/>
              </a:lnSpc>
            </a:pPr>
            <a:r>
              <a:rPr lang="en-US" sz="2100" spc="205">
                <a:solidFill>
                  <a:srgbClr val="2E2E2E"/>
                </a:solidFill>
                <a:latin typeface="Montserrat"/>
              </a:rPr>
              <a:t>3.Improve Site Speed</a:t>
            </a:r>
          </a:p>
          <a:p>
            <a:pPr>
              <a:lnSpc>
                <a:spcPts val="3654"/>
              </a:lnSpc>
            </a:pPr>
            <a:r>
              <a:rPr lang="en-US" sz="2100" spc="205">
                <a:solidFill>
                  <a:srgbClr val="2E2E2E"/>
                </a:solidFill>
                <a:latin typeface="Montserrat"/>
              </a:rPr>
              <a:t>4.Optimize Email Marketing</a:t>
            </a:r>
          </a:p>
          <a:p>
            <a:pPr>
              <a:lnSpc>
                <a:spcPts val="3654"/>
              </a:lnSpc>
            </a:pPr>
            <a:endParaRPr lang="en-US" sz="2100" spc="205">
              <a:solidFill>
                <a:srgbClr val="2E2E2E"/>
              </a:solidFill>
              <a:latin typeface="Montserrat"/>
            </a:endParaRPr>
          </a:p>
          <a:p>
            <a:pPr>
              <a:lnSpc>
                <a:spcPts val="3654"/>
              </a:lnSpc>
            </a:pPr>
            <a:endParaRPr lang="en-US" sz="2100" spc="205">
              <a:solidFill>
                <a:srgbClr val="2E2E2E"/>
              </a:solidFill>
              <a:latin typeface="Montserrat"/>
            </a:endParaRPr>
          </a:p>
          <a:p>
            <a:pPr>
              <a:lnSpc>
                <a:spcPts val="2940"/>
              </a:lnSpc>
            </a:pPr>
            <a:endParaRPr lang="en-US" sz="2100" spc="205">
              <a:solidFill>
                <a:srgbClr val="2E2E2E"/>
              </a:solidFill>
              <a:latin typeface="Montserrat"/>
            </a:endParaRPr>
          </a:p>
          <a:p>
            <a:pPr>
              <a:lnSpc>
                <a:spcPts val="2940"/>
              </a:lnSpc>
            </a:pPr>
            <a:endParaRPr lang="en-US" sz="2100" spc="205">
              <a:solidFill>
                <a:srgbClr val="2E2E2E"/>
              </a:solidFill>
              <a:latin typeface="Montserrat"/>
            </a:endParaRPr>
          </a:p>
          <a:p>
            <a:pPr marL="0" lvl="0" indent="0">
              <a:lnSpc>
                <a:spcPts val="2940"/>
              </a:lnSpc>
            </a:pPr>
            <a:endParaRPr lang="en-US" sz="2100" spc="205">
              <a:solidFill>
                <a:srgbClr val="2E2E2E"/>
              </a:solidFill>
              <a:latin typeface="Montserrat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994525" y="6127920"/>
            <a:ext cx="2461951" cy="80125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689853" y="6208418"/>
            <a:ext cx="2461951" cy="801253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921163" y="6881452"/>
            <a:ext cx="8044540" cy="37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 Semi-Bold"/>
              </a:rPr>
              <a:t>New Users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60953" y="6904896"/>
            <a:ext cx="8044540" cy="37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 Semi-Bold"/>
              </a:rPr>
              <a:t>Returning Users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974013" y="5928848"/>
            <a:ext cx="8044540" cy="37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 Semi-Bold"/>
              </a:rPr>
              <a:t>Solutions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203353" y="5702634"/>
            <a:ext cx="577908" cy="831523"/>
          </a:xfrm>
          <a:prstGeom prst="rect">
            <a:avLst/>
          </a:prstGeom>
        </p:spPr>
      </p:pic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F01E985B-2709-B112-A11E-E5651A7FD8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6231075"/>
              </p:ext>
            </p:extLst>
          </p:nvPr>
        </p:nvGraphicFramePr>
        <p:xfrm>
          <a:off x="11265570" y="495300"/>
          <a:ext cx="5993729" cy="29474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3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84744"/>
          <a:stretch>
            <a:fillRect/>
          </a:stretch>
        </p:blipFill>
        <p:spPr>
          <a:xfrm>
            <a:off x="260988" y="2686702"/>
            <a:ext cx="2215438" cy="344055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52209"/>
          <a:stretch>
            <a:fillRect/>
          </a:stretch>
        </p:blipFill>
        <p:spPr>
          <a:xfrm>
            <a:off x="2476426" y="2686702"/>
            <a:ext cx="6940030" cy="3440553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-8165">
            <a:off x="260977" y="4575422"/>
            <a:ext cx="8020327" cy="0"/>
          </a:xfrm>
          <a:prstGeom prst="line">
            <a:avLst/>
          </a:prstGeom>
          <a:ln w="38100" cap="flat">
            <a:solidFill>
              <a:srgbClr val="F4080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-8165">
            <a:off x="260977" y="5010150"/>
            <a:ext cx="8020327" cy="0"/>
          </a:xfrm>
          <a:prstGeom prst="line">
            <a:avLst/>
          </a:prstGeom>
          <a:ln w="38100" cap="flat">
            <a:solidFill>
              <a:srgbClr val="F40808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123676" y="6612874"/>
            <a:ext cx="1971902" cy="224079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60988" y="0"/>
            <a:ext cx="747164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2E2E2E"/>
                </a:solidFill>
                <a:latin typeface="Gliker SemiBold"/>
              </a:rPr>
              <a:t>CHANNEL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13836" y="7113785"/>
            <a:ext cx="11634809" cy="117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13"/>
              </a:lnSpc>
            </a:pPr>
            <a:r>
              <a:rPr lang="en-US" sz="3366">
                <a:solidFill>
                  <a:srgbClr val="2E2E2E"/>
                </a:solidFill>
                <a:latin typeface="Montserrat"/>
              </a:rPr>
              <a:t>Can we assume that they are not effective and should we discard them from our marketing channel?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29460" y="4102595"/>
            <a:ext cx="6703188" cy="1040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94"/>
              </a:lnSpc>
            </a:pPr>
            <a:r>
              <a:rPr lang="en-US" sz="2995">
                <a:solidFill>
                  <a:srgbClr val="2E2E2E"/>
                </a:solidFill>
                <a:latin typeface="Montserrat"/>
              </a:rPr>
              <a:t>Paid Search and Display only take account for 8% of transactions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0988" y="1810294"/>
            <a:ext cx="6703188" cy="495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94"/>
              </a:lnSpc>
            </a:pPr>
            <a:r>
              <a:rPr lang="en-US" sz="2995">
                <a:solidFill>
                  <a:srgbClr val="2E2E2E"/>
                </a:solidFill>
                <a:latin typeface="Gliker"/>
              </a:rPr>
              <a:t>Acquisition -&gt; Channel report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3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85937"/>
          <a:stretch>
            <a:fillRect/>
          </a:stretch>
        </p:blipFill>
        <p:spPr>
          <a:xfrm>
            <a:off x="0" y="2095337"/>
            <a:ext cx="1660961" cy="554845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26797" r="55635"/>
          <a:stretch>
            <a:fillRect/>
          </a:stretch>
        </p:blipFill>
        <p:spPr>
          <a:xfrm>
            <a:off x="1660961" y="2095337"/>
            <a:ext cx="2074863" cy="554845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52306"/>
          <a:stretch>
            <a:fillRect/>
          </a:stretch>
        </p:blipFill>
        <p:spPr>
          <a:xfrm>
            <a:off x="3725924" y="2095337"/>
            <a:ext cx="5633382" cy="554845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416456" y="4767333"/>
            <a:ext cx="770922" cy="77092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72022" y="7776229"/>
            <a:ext cx="577908" cy="83152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386692" y="8467531"/>
            <a:ext cx="667720" cy="28044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402522" y="9091622"/>
            <a:ext cx="483690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</a:pPr>
            <a:r>
              <a:rPr lang="en-US" sz="2400">
                <a:solidFill>
                  <a:srgbClr val="2E2E2E"/>
                </a:solidFill>
                <a:latin typeface="Montserrat"/>
              </a:rPr>
              <a:t>Persuade the user to convert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048446" y="9156927"/>
            <a:ext cx="667720" cy="28044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121730" y="9741950"/>
            <a:ext cx="667720" cy="28044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591708" y="9219078"/>
            <a:ext cx="772714" cy="218292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60988" y="0"/>
            <a:ext cx="747164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2E2E2E"/>
                </a:solidFill>
                <a:latin typeface="Gliker SemiBold"/>
              </a:rPr>
              <a:t>CHANNEL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44528" y="5723342"/>
            <a:ext cx="1163480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</a:pPr>
            <a:r>
              <a:rPr lang="en-US" sz="2400">
                <a:solidFill>
                  <a:srgbClr val="2E2E2E"/>
                </a:solidFill>
                <a:latin typeface="Montserrat"/>
              </a:rPr>
              <a:t>Good brand awareness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0988" y="1356360"/>
            <a:ext cx="9155468" cy="495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94"/>
              </a:lnSpc>
            </a:pPr>
            <a:r>
              <a:rPr lang="en-US" sz="2995">
                <a:solidFill>
                  <a:srgbClr val="2E2E2E"/>
                </a:solidFill>
                <a:latin typeface="Gliker"/>
              </a:rPr>
              <a:t>Conversions -&gt; Assisted Conversions reports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43460" y="1148331"/>
            <a:ext cx="8044540" cy="769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"/>
              </a:rPr>
              <a:t>Paid Search has a mixed role: assisting and closing, Direct has functioned as closing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43460" y="435861"/>
            <a:ext cx="8044540" cy="37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 Semi-Bold"/>
              </a:rPr>
              <a:t>What happened?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44528" y="4953722"/>
            <a:ext cx="8044540" cy="37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 Semi-Bold"/>
              </a:rPr>
              <a:t>Why?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43460" y="2357621"/>
            <a:ext cx="8044540" cy="769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"/>
              </a:rPr>
              <a:t>Some ad campaigns generate more assisted conversions than others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44528" y="6510107"/>
            <a:ext cx="7684012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</a:pPr>
            <a:r>
              <a:rPr lang="en-US" sz="2400">
                <a:solidFill>
                  <a:srgbClr val="2E2E2E"/>
                </a:solidFill>
                <a:latin typeface="Montserrat"/>
              </a:rPr>
              <a:t>Promoting products in Google Ads that are relevant to users' search intent but not sufficient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43460" y="3508241"/>
            <a:ext cx="8044540" cy="769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"/>
              </a:rPr>
              <a:t>Direct traffic brought the store more than 1 million dollars value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99460" y="7992918"/>
            <a:ext cx="8044540" cy="37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 Semi-Bold"/>
              </a:rPr>
              <a:t>Solutions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60988" y="8862060"/>
            <a:ext cx="547377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</a:pPr>
            <a:r>
              <a:rPr lang="en-US" sz="2400">
                <a:solidFill>
                  <a:srgbClr val="2E2E2E"/>
                </a:solidFill>
                <a:latin typeface="Montserrat"/>
              </a:rPr>
              <a:t>Decide the type of communication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364422" y="8390582"/>
            <a:ext cx="402227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</a:pPr>
            <a:r>
              <a:rPr lang="en-US" sz="2400">
                <a:solidFill>
                  <a:srgbClr val="2E2E2E"/>
                </a:solidFill>
                <a:latin typeface="Montserrat"/>
              </a:rPr>
              <a:t>Attract the call to action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60988" y="9645951"/>
            <a:ext cx="4577734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</a:pPr>
            <a:r>
              <a:rPr lang="en-US" sz="2400">
                <a:solidFill>
                  <a:srgbClr val="2E2E2E"/>
                </a:solidFill>
                <a:latin typeface="Montserrat"/>
              </a:rPr>
              <a:t>Raise their brand awareness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934957" y="8333913"/>
            <a:ext cx="3482412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</a:pPr>
            <a:r>
              <a:rPr lang="en-US" sz="2400">
                <a:solidFill>
                  <a:srgbClr val="2E2E2E"/>
                </a:solidFill>
                <a:latin typeface="Montserrat"/>
              </a:rPr>
              <a:t>Increase direct traffic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934957" y="9041130"/>
            <a:ext cx="5528350" cy="403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</a:pPr>
            <a:r>
              <a:rPr lang="en-US" sz="2400" dirty="0">
                <a:solidFill>
                  <a:srgbClr val="2E2E2E"/>
                </a:solidFill>
                <a:latin typeface="Montserrat"/>
              </a:rPr>
              <a:t>Invest more on Paid Search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401454" y="9636426"/>
            <a:ext cx="727470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</a:pPr>
            <a:r>
              <a:rPr lang="en-US" sz="2400">
                <a:solidFill>
                  <a:srgbClr val="2E2E2E"/>
                </a:solidFill>
                <a:latin typeface="Montserrat"/>
              </a:rPr>
              <a:t>Increase the budget  on effective campaigns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1000880" flipV="1">
            <a:off x="5516228" y="8578730"/>
            <a:ext cx="772714" cy="21829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761C9FA-59C4-BB6F-8D56-997CEC7C6764}"/>
              </a:ext>
            </a:extLst>
          </p:cNvPr>
          <p:cNvSpPr/>
          <p:nvPr/>
        </p:nvSpPr>
        <p:spPr>
          <a:xfrm>
            <a:off x="0" y="3508241"/>
            <a:ext cx="9359306" cy="26365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BBB3649-12B1-55DE-B389-E347470C0365}"/>
              </a:ext>
            </a:extLst>
          </p:cNvPr>
          <p:cNvSpPr/>
          <p:nvPr/>
        </p:nvSpPr>
        <p:spPr>
          <a:xfrm>
            <a:off x="4040" y="4145456"/>
            <a:ext cx="9359306" cy="26365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3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29063"/>
          <a:stretch>
            <a:fillRect/>
          </a:stretch>
        </p:blipFill>
        <p:spPr>
          <a:xfrm>
            <a:off x="260988" y="2033327"/>
            <a:ext cx="6928332" cy="415720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38522" y="1917578"/>
            <a:ext cx="7101047" cy="428247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60988" y="0"/>
            <a:ext cx="747164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2E2E2E"/>
                </a:solidFill>
                <a:latin typeface="Gliker SemiBold"/>
              </a:rPr>
              <a:t>CHANNEL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96352" y="1278686"/>
            <a:ext cx="2797628" cy="495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94"/>
              </a:lnSpc>
            </a:pPr>
            <a:r>
              <a:rPr lang="en-US" sz="2995">
                <a:solidFill>
                  <a:srgbClr val="2E2E2E"/>
                </a:solidFill>
                <a:latin typeface="Gliker"/>
              </a:rPr>
              <a:t>Path Length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8105" y="7104435"/>
            <a:ext cx="2969183" cy="37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 Semi-Bold"/>
              </a:rPr>
              <a:t>What happened?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707473" y="6333406"/>
            <a:ext cx="6963145" cy="1006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2077">
                <a:solidFill>
                  <a:srgbClr val="2E2E2E"/>
                </a:solidFill>
                <a:latin typeface="Montserrat"/>
              </a:rPr>
              <a:t>Tracks the number of days from when a user first interacts with your site to their final conversion.</a:t>
            </a:r>
          </a:p>
          <a:p>
            <a:pPr>
              <a:lnSpc>
                <a:spcPts val="2700"/>
              </a:lnSpc>
              <a:spcBef>
                <a:spcPct val="0"/>
              </a:spcBef>
            </a:pPr>
            <a:endParaRPr lang="en-US" sz="2077">
              <a:solidFill>
                <a:srgbClr val="2E2E2E"/>
              </a:solidFill>
              <a:latin typeface="Montserra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26175" y="6296755"/>
            <a:ext cx="6963145" cy="1006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2077">
                <a:solidFill>
                  <a:srgbClr val="2E2E2E"/>
                </a:solidFill>
                <a:latin typeface="Montserrat"/>
              </a:rPr>
              <a:t>Shows how many times a user interacted on your site before conversion. </a:t>
            </a:r>
          </a:p>
          <a:p>
            <a:pPr>
              <a:lnSpc>
                <a:spcPts val="2700"/>
              </a:lnSpc>
              <a:spcBef>
                <a:spcPct val="0"/>
              </a:spcBef>
            </a:pPr>
            <a:endParaRPr lang="en-US" sz="2077">
              <a:solidFill>
                <a:srgbClr val="2E2E2E"/>
              </a:solidFill>
              <a:latin typeface="Montserra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599503" y="1252169"/>
            <a:ext cx="2606620" cy="495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94"/>
              </a:lnSpc>
            </a:pPr>
            <a:r>
              <a:rPr lang="en-US" sz="2995">
                <a:solidFill>
                  <a:srgbClr val="2E2E2E"/>
                </a:solidFill>
                <a:latin typeface="Gliker"/>
              </a:rPr>
              <a:t>Time lag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759755"/>
            <a:ext cx="8353148" cy="668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2077">
                <a:solidFill>
                  <a:srgbClr val="2E2E2E"/>
                </a:solidFill>
                <a:latin typeface="Montserrat"/>
              </a:rPr>
              <a:t>Nearly 40% of people make transactions after 1 interaction</a:t>
            </a:r>
          </a:p>
          <a:p>
            <a:pPr>
              <a:lnSpc>
                <a:spcPts val="2700"/>
              </a:lnSpc>
              <a:spcBef>
                <a:spcPct val="0"/>
              </a:spcBef>
            </a:pPr>
            <a:endParaRPr lang="en-US" sz="2077">
              <a:solidFill>
                <a:srgbClr val="2E2E2E"/>
              </a:solidFill>
              <a:latin typeface="Montserra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8341305"/>
            <a:ext cx="12382500" cy="3256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03"/>
              </a:lnSpc>
              <a:spcBef>
                <a:spcPct val="0"/>
              </a:spcBef>
            </a:pPr>
            <a:r>
              <a:rPr lang="en-US" sz="2079" dirty="0">
                <a:solidFill>
                  <a:srgbClr val="2E2E2E"/>
                </a:solidFill>
                <a:latin typeface="Montserrat"/>
              </a:rPr>
              <a:t>More than 51% of people come to GMS website and make transactions within that day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984754"/>
            <a:ext cx="11110748" cy="330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  <a:spcBef>
                <a:spcPct val="0"/>
              </a:spcBef>
            </a:pPr>
            <a:r>
              <a:rPr lang="en-US" sz="2077" dirty="0">
                <a:solidFill>
                  <a:srgbClr val="2E2E2E"/>
                </a:solidFill>
                <a:latin typeface="Montserrat"/>
              </a:rPr>
              <a:t>More than 60% of customers take at least 2 interactions to make a transaction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9573192"/>
            <a:ext cx="11010900" cy="3256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03"/>
              </a:lnSpc>
              <a:spcBef>
                <a:spcPct val="0"/>
              </a:spcBef>
            </a:pPr>
            <a:r>
              <a:rPr lang="en-US" sz="2079" dirty="0">
                <a:solidFill>
                  <a:srgbClr val="2E2E2E"/>
                </a:solidFill>
                <a:latin typeface="Montserrat"/>
              </a:rPr>
              <a:t>32% of customers take more than 12 days to make a transaction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3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43503" y="1793064"/>
            <a:ext cx="770922" cy="77092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5527736" y="5324311"/>
            <a:ext cx="7315200" cy="25270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60988" y="0"/>
            <a:ext cx="747164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2E2E2E"/>
                </a:solidFill>
                <a:latin typeface="Gliker SemiBold"/>
              </a:rPr>
              <a:t>CHANNEL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67149" y="1979453"/>
            <a:ext cx="8044540" cy="37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 Semi-Bold"/>
              </a:rPr>
              <a:t>Why? 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731417" y="1732464"/>
            <a:ext cx="577908" cy="83152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461726" y="1949153"/>
            <a:ext cx="8044540" cy="37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 Semi-Bold"/>
              </a:rPr>
              <a:t>Solutions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3503" y="3438519"/>
            <a:ext cx="7760770" cy="769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"/>
              </a:rPr>
              <a:t>Google M. Store has good brand awareness  and many loyal customers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43503" y="5124450"/>
            <a:ext cx="8361449" cy="769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20"/>
              </a:lnSpc>
              <a:spcBef>
                <a:spcPct val="0"/>
              </a:spcBef>
            </a:pPr>
            <a:r>
              <a:rPr lang="en-US" sz="2400" dirty="0">
                <a:solidFill>
                  <a:srgbClr val="2E2E2E"/>
                </a:solidFill>
                <a:latin typeface="Montserrat"/>
              </a:rPr>
              <a:t>Customer may be looking for more information to evaluate how well Google </a:t>
            </a:r>
            <a:r>
              <a:rPr lang="en-US" sz="2400" dirty="0" err="1">
                <a:solidFill>
                  <a:srgbClr val="2E2E2E"/>
                </a:solidFill>
                <a:latin typeface="Montserrat"/>
              </a:rPr>
              <a:t>M.Store</a:t>
            </a:r>
            <a:r>
              <a:rPr lang="en-US" sz="2400" dirty="0">
                <a:solidFill>
                  <a:srgbClr val="2E2E2E"/>
                </a:solidFill>
                <a:latin typeface="Montserrat"/>
              </a:rPr>
              <a:t> meets their needs.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43503" y="6812274"/>
            <a:ext cx="7760770" cy="769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"/>
              </a:rPr>
              <a:t>Customers may not have enough motivation to make a purchase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20371" y="3453759"/>
            <a:ext cx="7760770" cy="37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"/>
              </a:rPr>
              <a:t>Countinue raising brand awareness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20371" y="5139690"/>
            <a:ext cx="7760770" cy="37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"/>
              </a:rPr>
              <a:t>Develop Chatbots to assist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20371" y="6812274"/>
            <a:ext cx="7760770" cy="769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"/>
              </a:rPr>
              <a:t>Engage customers in-channel by well-timed follow-up email, informing sales or promos, etc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3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57576" b="8203"/>
          <a:stretch>
            <a:fillRect/>
          </a:stretch>
        </p:blipFill>
        <p:spPr>
          <a:xfrm>
            <a:off x="260988" y="1824275"/>
            <a:ext cx="5652317" cy="532597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50000" r="8615"/>
          <a:stretch>
            <a:fillRect/>
          </a:stretch>
        </p:blipFill>
        <p:spPr>
          <a:xfrm>
            <a:off x="5913305" y="1824275"/>
            <a:ext cx="5061576" cy="532597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60988" y="0"/>
            <a:ext cx="747164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2E2E2E"/>
                </a:solidFill>
                <a:latin typeface="Gliker SemiBold"/>
              </a:rPr>
              <a:t>CHANNEL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232522" y="3938234"/>
            <a:ext cx="6703188" cy="1040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94"/>
              </a:lnSpc>
            </a:pPr>
            <a:r>
              <a:rPr lang="en-US" sz="2995">
                <a:solidFill>
                  <a:srgbClr val="2E2E2E"/>
                </a:solidFill>
                <a:latin typeface="Montserrat"/>
              </a:rPr>
              <a:t>4.68% of total conversions came through direct and paid search.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15717" y="7687471"/>
            <a:ext cx="18109099" cy="157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4"/>
              </a:lnSpc>
            </a:pPr>
            <a:r>
              <a:rPr lang="en-US" sz="2995">
                <a:solidFill>
                  <a:srgbClr val="2E2E2E"/>
                </a:solidFill>
                <a:latin typeface="Montserrat"/>
              </a:rPr>
              <a:t>Paid search brings customers to the site at first</a:t>
            </a:r>
          </a:p>
          <a:p>
            <a:pPr>
              <a:lnSpc>
                <a:spcPts val="4194"/>
              </a:lnSpc>
            </a:pPr>
            <a:r>
              <a:rPr lang="en-US" sz="2995">
                <a:solidFill>
                  <a:srgbClr val="2E2E2E"/>
                </a:solidFill>
                <a:latin typeface="Montserrat"/>
              </a:rPr>
              <a:t>When customers have demand later, they will go directly to the site to make transaction</a:t>
            </a:r>
          </a:p>
          <a:p>
            <a:pPr marL="0" lvl="0" indent="0">
              <a:lnSpc>
                <a:spcPts val="4194"/>
              </a:lnSpc>
            </a:pPr>
            <a:endParaRPr lang="en-US" sz="2995">
              <a:solidFill>
                <a:srgbClr val="2E2E2E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3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144000" y="4416576"/>
            <a:ext cx="8806937" cy="514867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60988" y="0"/>
            <a:ext cx="747164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2E2E2E"/>
                </a:solidFill>
                <a:latin typeface="Gliker SemiBold"/>
              </a:rPr>
              <a:t>PRODUCTS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60988" y="1356360"/>
            <a:ext cx="6629993" cy="495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94"/>
              </a:lnSpc>
            </a:pPr>
            <a:r>
              <a:rPr lang="en-US" sz="2995">
                <a:solidFill>
                  <a:srgbClr val="2E2E2E"/>
                </a:solidFill>
                <a:latin typeface="Gliker"/>
              </a:rPr>
              <a:t>Ecommerce -&gt; Shopping Behavior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414765" y="2705135"/>
            <a:ext cx="552835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</a:pPr>
            <a:r>
              <a:rPr lang="en-US" sz="2400">
                <a:solidFill>
                  <a:srgbClr val="2E2E2E"/>
                </a:solidFill>
                <a:latin typeface="Montserrat"/>
              </a:rPr>
              <a:t>0 sessions with product views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414765" y="3350992"/>
            <a:ext cx="552835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</a:pPr>
            <a:r>
              <a:rPr lang="en-US" sz="2400">
                <a:solidFill>
                  <a:srgbClr val="2E2E2E"/>
                </a:solidFill>
                <a:latin typeface="Montserrat"/>
              </a:rPr>
              <a:t>Sessions with no cart addition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14765" y="915407"/>
            <a:ext cx="8044540" cy="37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 Semi-Bold"/>
              </a:rPr>
              <a:t>What happened?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414765" y="1589777"/>
            <a:ext cx="9651710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</a:pPr>
            <a:r>
              <a:rPr lang="en-US" sz="2400">
                <a:solidFill>
                  <a:srgbClr val="2E2E2E"/>
                </a:solidFill>
                <a:latin typeface="Montserrat"/>
              </a:rPr>
              <a:t>Users visited the Google Merchandise store but navigating through the Product page were met with some challenges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2194668"/>
            <a:ext cx="770922" cy="770922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8700" y="2364140"/>
            <a:ext cx="8044540" cy="37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 Semi-Bold"/>
              </a:rPr>
              <a:t>Why?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5151000"/>
            <a:ext cx="8044540" cy="37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 Semi-Bold"/>
              </a:rPr>
              <a:t>Solutions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6507" y="4839061"/>
            <a:ext cx="577908" cy="831523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69246" y="3063275"/>
            <a:ext cx="714263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</a:pPr>
            <a:r>
              <a:rPr lang="en-US" sz="2400">
                <a:solidFill>
                  <a:srgbClr val="2E2E2E"/>
                </a:solidFill>
                <a:latin typeface="Montserrat"/>
              </a:rPr>
              <a:t>No direct link between ads and landing page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9721" y="3709132"/>
            <a:ext cx="6465487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2E2E2E"/>
                </a:solidFill>
                <a:latin typeface="Montserrat"/>
              </a:rPr>
              <a:t>Mismatched product viewed from ads</a:t>
            </a:r>
          </a:p>
          <a:p>
            <a:pPr marL="0" lvl="0" indent="0">
              <a:lnSpc>
                <a:spcPts val="3359"/>
              </a:lnSpc>
            </a:pPr>
            <a:endParaRPr lang="en-US" sz="2400">
              <a:solidFill>
                <a:srgbClr val="2E2E2E"/>
              </a:solidFill>
              <a:latin typeface="Montserra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07346" y="5851559"/>
            <a:ext cx="7760770" cy="37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"/>
              </a:rPr>
              <a:t>Prioritize main product ads as number 1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8296" y="6411629"/>
            <a:ext cx="9012854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"/>
              </a:rPr>
              <a:t>Products on the website should be identical to the products in the ads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9721" y="4309471"/>
            <a:ext cx="7004685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"/>
              </a:rPr>
              <a:t>U</a:t>
            </a:r>
            <a:r>
              <a:rPr lang="en-US" sz="2400" u="none">
                <a:solidFill>
                  <a:srgbClr val="2E2E2E"/>
                </a:solidFill>
                <a:latin typeface="Montserrat"/>
              </a:rPr>
              <a:t>navailability of matched products for visitors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8296" y="7474619"/>
            <a:ext cx="760149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"/>
              </a:rPr>
              <a:t>Update the availability feature of the product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9246" y="8147084"/>
            <a:ext cx="760149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"/>
              </a:rPr>
              <a:t>Improved landing page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9721" y="8771393"/>
            <a:ext cx="956521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"/>
              </a:rPr>
              <a:t>Avoid hiding key layouts of the product photography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9721" y="9424808"/>
            <a:ext cx="956521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"/>
              </a:rPr>
              <a:t>Ensure add to cart functionality is visible and easy to use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3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60988" y="2688890"/>
            <a:ext cx="9155468" cy="134873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85725" y="2688890"/>
            <a:ext cx="8341572" cy="138415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60988" y="0"/>
            <a:ext cx="747164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2E2E2E"/>
                </a:solidFill>
                <a:latin typeface="Gliker SemiBold"/>
              </a:rPr>
              <a:t>PRODUCTS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0988" y="1507682"/>
            <a:ext cx="9155468" cy="495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94"/>
              </a:lnSpc>
            </a:pPr>
            <a:r>
              <a:rPr lang="en-US" sz="2995" dirty="0">
                <a:solidFill>
                  <a:srgbClr val="2E2E2E"/>
                </a:solidFill>
                <a:latin typeface="Gliker"/>
              </a:rPr>
              <a:t>Ecommerce - Shopping Behavior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71916" y="4301956"/>
            <a:ext cx="8044540" cy="37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 Semi-Bold"/>
              </a:rPr>
              <a:t>What happened?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31814" y="4926330"/>
            <a:ext cx="965171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</a:pPr>
            <a:r>
              <a:rPr lang="en-US" sz="2400" dirty="0">
                <a:solidFill>
                  <a:srgbClr val="2E2E2E"/>
                </a:solidFill>
                <a:latin typeface="Montserrat"/>
              </a:rPr>
              <a:t>High check out abandonment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60988" y="5525754"/>
            <a:ext cx="770922" cy="770922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71916" y="5774998"/>
            <a:ext cx="8044540" cy="37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 Semi-Bold"/>
              </a:rPr>
              <a:t>Why?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31814" y="6558915"/>
            <a:ext cx="500241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"/>
              </a:rPr>
              <a:t>Disapproved delivery time frame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31814" y="7645717"/>
            <a:ext cx="4520565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"/>
              </a:rPr>
              <a:t>Inadequate payment security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31814" y="8751570"/>
            <a:ext cx="470189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"/>
              </a:rPr>
              <a:t>Shipping or additional charges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111261" y="5322570"/>
            <a:ext cx="577908" cy="831523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144000" y="5532120"/>
            <a:ext cx="8044540" cy="37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 Semi-Bold"/>
              </a:rPr>
              <a:t>Solutions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846094" y="6558915"/>
            <a:ext cx="7346632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"/>
              </a:rPr>
              <a:t>Inclusive delivery and shipping options inclusive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46094" y="7669530"/>
            <a:ext cx="516124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"/>
              </a:rPr>
              <a:t>Improve payment quality security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846094" y="8751570"/>
            <a:ext cx="901172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"/>
              </a:rPr>
              <a:t>Remove unexpected additional charges at check-out point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3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0560"/>
          <a:stretch>
            <a:fillRect/>
          </a:stretch>
        </p:blipFill>
        <p:spPr>
          <a:xfrm>
            <a:off x="33311" y="2555887"/>
            <a:ext cx="9383145" cy="482158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188" b="188"/>
          <a:stretch>
            <a:fillRect/>
          </a:stretch>
        </p:blipFill>
        <p:spPr>
          <a:xfrm>
            <a:off x="33311" y="7317358"/>
            <a:ext cx="9383145" cy="248171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60988" y="0"/>
            <a:ext cx="747164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2E2E2E"/>
                </a:solidFill>
                <a:latin typeface="Gliker SemiBold"/>
              </a:rPr>
              <a:t>PRODUCTS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0988" y="1356360"/>
            <a:ext cx="12948343" cy="495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94"/>
              </a:lnSpc>
            </a:pPr>
            <a:r>
              <a:rPr lang="en-US" sz="2995">
                <a:solidFill>
                  <a:srgbClr val="2E2E2E"/>
                </a:solidFill>
                <a:latin typeface="Gliker"/>
              </a:rPr>
              <a:t>Conversions -&gt; Ecommerce -&gt; Checkout behaviour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801917" y="3355555"/>
            <a:ext cx="8044540" cy="37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 Semi-Bold"/>
              </a:rPr>
              <a:t>What happened?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801917" y="4572345"/>
            <a:ext cx="8430001" cy="769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"/>
              </a:rPr>
              <a:t>12.75% of the visitors opt out at the billing and shipping session while 87.25% progress to make payment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801917" y="5969678"/>
            <a:ext cx="8430001" cy="769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400" dirty="0">
                <a:solidFill>
                  <a:srgbClr val="2E2E2E"/>
                </a:solidFill>
                <a:latin typeface="Montserrat"/>
              </a:rPr>
              <a:t>At the payment session 70.39% of the 17,265 transaction progressed while 29.37% </a:t>
            </a:r>
            <a:r>
              <a:rPr lang="en-US" sz="2400" dirty="0" err="1">
                <a:solidFill>
                  <a:srgbClr val="2E2E2E"/>
                </a:solidFill>
                <a:latin typeface="Montserrat"/>
              </a:rPr>
              <a:t>dropoff</a:t>
            </a:r>
            <a:endParaRPr lang="en-US" sz="2400" dirty="0">
              <a:solidFill>
                <a:srgbClr val="2E2E2E"/>
              </a:solidFill>
              <a:latin typeface="Montserra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801917" y="7358423"/>
            <a:ext cx="5540097" cy="37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"/>
              </a:rPr>
              <a:t>Worth checking abandonment rate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01917" y="8359141"/>
            <a:ext cx="8114705" cy="37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"/>
              </a:rPr>
              <a:t>More abandonment comes from mobile phone users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3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43503" y="1793064"/>
            <a:ext cx="770922" cy="77092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3290916" y="5508177"/>
            <a:ext cx="8052950" cy="27819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60988" y="0"/>
            <a:ext cx="747164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2E2E2E"/>
                </a:solidFill>
                <a:latin typeface="Gliker SemiBold"/>
              </a:rPr>
              <a:t>PRODUCTS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67149" y="1979453"/>
            <a:ext cx="8044540" cy="37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 Semi-Bold"/>
              </a:rPr>
              <a:t>Why? 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985058" y="1793064"/>
            <a:ext cx="577908" cy="83152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933661" y="2009753"/>
            <a:ext cx="8044540" cy="37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 Semi-Bold"/>
              </a:rPr>
              <a:t>Solutions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33661" y="3097387"/>
            <a:ext cx="7760770" cy="37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"/>
              </a:rPr>
              <a:t>Remind visitors of their transaction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013301" y="5247450"/>
            <a:ext cx="8485894" cy="37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"/>
              </a:rPr>
              <a:t>Analyze average price in the market/industry/category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034653" y="6020880"/>
            <a:ext cx="8224647" cy="769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"/>
              </a:rPr>
              <a:t>Increase the number of reviews with pictures and video as many as possible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7149" y="3095881"/>
            <a:ext cx="552835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</a:pPr>
            <a:r>
              <a:rPr lang="en-US" sz="2400">
                <a:solidFill>
                  <a:srgbClr val="2E2E2E"/>
                </a:solidFill>
                <a:latin typeface="Montserrat"/>
              </a:rPr>
              <a:t>External distraction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67149" y="4107180"/>
            <a:ext cx="552835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</a:pPr>
            <a:r>
              <a:rPr lang="en-US" sz="2400">
                <a:solidFill>
                  <a:srgbClr val="2E2E2E"/>
                </a:solidFill>
                <a:latin typeface="Montserrat"/>
              </a:rPr>
              <a:t>Shipping price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67149" y="5122545"/>
            <a:ext cx="552835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</a:pPr>
            <a:r>
              <a:rPr lang="en-US" sz="2400">
                <a:solidFill>
                  <a:srgbClr val="2E2E2E"/>
                </a:solidFill>
                <a:latin typeface="Montserrat"/>
              </a:rPr>
              <a:t>Relative high price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54670" y="8132445"/>
            <a:ext cx="552835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</a:pPr>
            <a:r>
              <a:rPr lang="en-US" sz="2400">
                <a:solidFill>
                  <a:srgbClr val="2E2E2E"/>
                </a:solidFill>
                <a:latin typeface="Montserrat"/>
              </a:rPr>
              <a:t>Limited payment options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67149" y="6198045"/>
            <a:ext cx="552835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</a:pPr>
            <a:r>
              <a:rPr lang="en-US" sz="2400">
                <a:solidFill>
                  <a:srgbClr val="2E2E2E"/>
                </a:solidFill>
                <a:latin typeface="Montserrat"/>
              </a:rPr>
              <a:t>Quality and Size anxiety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54670" y="7177215"/>
            <a:ext cx="552835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</a:pPr>
            <a:r>
              <a:rPr lang="en-US" sz="2400">
                <a:solidFill>
                  <a:srgbClr val="2E2E2E"/>
                </a:solidFill>
                <a:latin typeface="Montserrat"/>
              </a:rPr>
              <a:t>Lack of motivation to review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013301" y="8135430"/>
            <a:ext cx="9069705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"/>
              </a:rPr>
              <a:t>Provide more payment options like COD, digital wallets, etc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013301" y="3901696"/>
            <a:ext cx="7601491" cy="83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2E2E2E"/>
                </a:solidFill>
                <a:latin typeface="Montserrat"/>
              </a:rPr>
              <a:t>Provide various alternatives shipping method or offering </a:t>
            </a:r>
            <a:r>
              <a:rPr lang="en-US" sz="2400">
                <a:solidFill>
                  <a:srgbClr val="2E2E2E"/>
                </a:solidFill>
                <a:latin typeface="Montserrat"/>
              </a:rPr>
              <a:t>other logistic </a:t>
            </a:r>
            <a:r>
              <a:rPr lang="en-US" sz="2400" dirty="0">
                <a:solidFill>
                  <a:srgbClr val="2E2E2E"/>
                </a:solidFill>
                <a:latin typeface="Montserrat"/>
              </a:rPr>
              <a:t>partners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971862" y="7224840"/>
            <a:ext cx="394596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"/>
              </a:rPr>
              <a:t>Reward those who review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54670" y="9041130"/>
            <a:ext cx="552835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</a:pPr>
            <a:r>
              <a:rPr lang="en-US" sz="2400">
                <a:solidFill>
                  <a:srgbClr val="2E2E2E"/>
                </a:solidFill>
                <a:latin typeface="Montserrat"/>
              </a:rPr>
              <a:t>Poor mobile users experience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971862" y="9046020"/>
            <a:ext cx="552835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</a:pPr>
            <a:r>
              <a:rPr lang="en-US" sz="2400">
                <a:solidFill>
                  <a:srgbClr val="2E2E2E"/>
                </a:solidFill>
                <a:latin typeface="Montserrat"/>
              </a:rPr>
              <a:t>Improve Mobile users experience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3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91366" y="1737584"/>
            <a:ext cx="7889042" cy="1102650"/>
            <a:chOff x="0" y="0"/>
            <a:chExt cx="3439540" cy="4807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39540" cy="480744"/>
            </a:xfrm>
            <a:custGeom>
              <a:avLst/>
              <a:gdLst/>
              <a:ahLst/>
              <a:cxnLst/>
              <a:rect l="l" t="t" r="r" b="b"/>
              <a:pathLst>
                <a:path w="3439540" h="480744">
                  <a:moveTo>
                    <a:pt x="0" y="0"/>
                  </a:moveTo>
                  <a:lnTo>
                    <a:pt x="3439540" y="0"/>
                  </a:lnTo>
                  <a:lnTo>
                    <a:pt x="3439540" y="480744"/>
                  </a:lnTo>
                  <a:lnTo>
                    <a:pt x="0" y="480744"/>
                  </a:lnTo>
                  <a:close/>
                </a:path>
              </a:pathLst>
            </a:custGeom>
            <a:solidFill>
              <a:srgbClr val="3F589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040041" y="1737584"/>
            <a:ext cx="1102650" cy="110265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C6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398958" y="3372047"/>
            <a:ext cx="7889042" cy="1102650"/>
            <a:chOff x="0" y="0"/>
            <a:chExt cx="3439540" cy="4807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439540" cy="480744"/>
            </a:xfrm>
            <a:custGeom>
              <a:avLst/>
              <a:gdLst/>
              <a:ahLst/>
              <a:cxnLst/>
              <a:rect l="l" t="t" r="r" b="b"/>
              <a:pathLst>
                <a:path w="3439540" h="480744">
                  <a:moveTo>
                    <a:pt x="0" y="0"/>
                  </a:moveTo>
                  <a:lnTo>
                    <a:pt x="3439540" y="0"/>
                  </a:lnTo>
                  <a:lnTo>
                    <a:pt x="3439540" y="480744"/>
                  </a:lnTo>
                  <a:lnTo>
                    <a:pt x="0" y="480744"/>
                  </a:lnTo>
                  <a:close/>
                </a:path>
              </a:pathLst>
            </a:custGeom>
            <a:solidFill>
              <a:srgbClr val="3F5896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001941" y="3372047"/>
            <a:ext cx="1102650" cy="110265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C66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398958" y="5061147"/>
            <a:ext cx="7889042" cy="1102650"/>
            <a:chOff x="0" y="0"/>
            <a:chExt cx="3439540" cy="48074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439540" cy="480744"/>
            </a:xfrm>
            <a:custGeom>
              <a:avLst/>
              <a:gdLst/>
              <a:ahLst/>
              <a:cxnLst/>
              <a:rect l="l" t="t" r="r" b="b"/>
              <a:pathLst>
                <a:path w="3439540" h="480744">
                  <a:moveTo>
                    <a:pt x="0" y="0"/>
                  </a:moveTo>
                  <a:lnTo>
                    <a:pt x="3439540" y="0"/>
                  </a:lnTo>
                  <a:lnTo>
                    <a:pt x="3439540" y="480744"/>
                  </a:lnTo>
                  <a:lnTo>
                    <a:pt x="0" y="480744"/>
                  </a:lnTo>
                  <a:close/>
                </a:path>
              </a:pathLst>
            </a:custGeom>
            <a:solidFill>
              <a:srgbClr val="3F5896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001941" y="5061147"/>
            <a:ext cx="1102650" cy="1102650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C66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0591366" y="6823732"/>
            <a:ext cx="7889042" cy="1102650"/>
            <a:chOff x="0" y="0"/>
            <a:chExt cx="3439540" cy="48074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439540" cy="480744"/>
            </a:xfrm>
            <a:custGeom>
              <a:avLst/>
              <a:gdLst/>
              <a:ahLst/>
              <a:cxnLst/>
              <a:rect l="l" t="t" r="r" b="b"/>
              <a:pathLst>
                <a:path w="3439540" h="480744">
                  <a:moveTo>
                    <a:pt x="0" y="0"/>
                  </a:moveTo>
                  <a:lnTo>
                    <a:pt x="3439540" y="0"/>
                  </a:lnTo>
                  <a:lnTo>
                    <a:pt x="3439540" y="480744"/>
                  </a:lnTo>
                  <a:lnTo>
                    <a:pt x="0" y="480744"/>
                  </a:lnTo>
                  <a:close/>
                </a:path>
              </a:pathLst>
            </a:custGeom>
            <a:solidFill>
              <a:srgbClr val="3F5896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0001941" y="6816888"/>
            <a:ext cx="1102650" cy="1102650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C66"/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93539" y="957506"/>
            <a:ext cx="6487527" cy="6373996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10591366" y="8534530"/>
            <a:ext cx="7889042" cy="1102650"/>
            <a:chOff x="0" y="0"/>
            <a:chExt cx="3439540" cy="48074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439540" cy="480744"/>
            </a:xfrm>
            <a:custGeom>
              <a:avLst/>
              <a:gdLst/>
              <a:ahLst/>
              <a:cxnLst/>
              <a:rect l="l" t="t" r="r" b="b"/>
              <a:pathLst>
                <a:path w="3439540" h="480744">
                  <a:moveTo>
                    <a:pt x="0" y="0"/>
                  </a:moveTo>
                  <a:lnTo>
                    <a:pt x="3439540" y="0"/>
                  </a:lnTo>
                  <a:lnTo>
                    <a:pt x="3439540" y="480744"/>
                  </a:lnTo>
                  <a:lnTo>
                    <a:pt x="0" y="480744"/>
                  </a:lnTo>
                  <a:close/>
                </a:path>
              </a:pathLst>
            </a:custGeom>
            <a:solidFill>
              <a:srgbClr val="3F5896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0040041" y="8534530"/>
            <a:ext cx="1102650" cy="1102650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C66"/>
            </a:solidFill>
          </p:spPr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020433" y="4766332"/>
            <a:ext cx="4609246" cy="41148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2105302" y="3214229"/>
            <a:ext cx="6439509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2E2E2E"/>
                </a:solidFill>
                <a:latin typeface="Gliker SemiBold"/>
              </a:rPr>
              <a:t>OUR TEAM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324753" y="2089837"/>
            <a:ext cx="5291418" cy="37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</a:rPr>
              <a:t>Duong Bich Giang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040041" y="2007922"/>
            <a:ext cx="110265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3F5896"/>
                </a:solidFill>
                <a:latin typeface="Gliker SemiBold"/>
              </a:rPr>
              <a:t>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324753" y="3765409"/>
            <a:ext cx="5291418" cy="37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</a:rPr>
              <a:t>Oluwatobi Ashinwo Adeleke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01941" y="3642385"/>
            <a:ext cx="110265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3F5896"/>
                </a:solidFill>
                <a:latin typeface="Gliker SemiBold"/>
              </a:rPr>
              <a:t>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324753" y="5321960"/>
            <a:ext cx="5291418" cy="37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</a:rPr>
              <a:t>Elizabeth Wanjiku Waweru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040041" y="5284323"/>
            <a:ext cx="110265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3F5896"/>
                </a:solidFill>
                <a:latin typeface="Gliker SemiBold"/>
              </a:rPr>
              <a:t>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324753" y="7175985"/>
            <a:ext cx="5291418" cy="37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</a:rPr>
              <a:t>Anjali Bai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001941" y="7094070"/>
            <a:ext cx="110265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3F5896"/>
                </a:solidFill>
                <a:latin typeface="Gliker SemiBold"/>
              </a:rPr>
              <a:t>4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040041" y="8769543"/>
            <a:ext cx="110265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3F5896"/>
                </a:solidFill>
                <a:latin typeface="Gliker SemiBold"/>
              </a:rPr>
              <a:t>5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324753" y="8886782"/>
            <a:ext cx="5291418" cy="37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</a:rPr>
              <a:t>Nathasia Nyarkoah Amoani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3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5619" y="1753015"/>
            <a:ext cx="17280833" cy="7940127"/>
            <a:chOff x="0" y="0"/>
            <a:chExt cx="4051292" cy="18614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51291" cy="1861471"/>
            </a:xfrm>
            <a:custGeom>
              <a:avLst/>
              <a:gdLst/>
              <a:ahLst/>
              <a:cxnLst/>
              <a:rect l="l" t="t" r="r" b="b"/>
              <a:pathLst>
                <a:path w="4051291" h="1861471">
                  <a:moveTo>
                    <a:pt x="0" y="0"/>
                  </a:moveTo>
                  <a:lnTo>
                    <a:pt x="4051291" y="0"/>
                  </a:lnTo>
                  <a:lnTo>
                    <a:pt x="4051291" y="1861471"/>
                  </a:lnTo>
                  <a:lnTo>
                    <a:pt x="0" y="18614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855340" y="1373660"/>
            <a:ext cx="2461951" cy="80125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397685" y="1373660"/>
            <a:ext cx="2461951" cy="80125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75619" y="125217"/>
            <a:ext cx="1158705" cy="115870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672352" y="125217"/>
            <a:ext cx="747164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2E2E2E"/>
                </a:solidFill>
                <a:latin typeface="Gliker SemiBold"/>
              </a:rPr>
              <a:t>CONCLUSIONS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316E279F-A695-6496-C4AD-6B0BD502C776}"/>
              </a:ext>
            </a:extLst>
          </p:cNvPr>
          <p:cNvSpPr txBox="1"/>
          <p:nvPr/>
        </p:nvSpPr>
        <p:spPr>
          <a:xfrm>
            <a:off x="1088650" y="2404962"/>
            <a:ext cx="8639052" cy="403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</a:pPr>
            <a:r>
              <a:rPr lang="en-US" sz="2400" dirty="0">
                <a:solidFill>
                  <a:srgbClr val="2E2E2E"/>
                </a:solidFill>
                <a:latin typeface="Montserrat"/>
              </a:rPr>
              <a:t>Google Merchandise Store has very brand awareness</a:t>
            </a: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F9B37DB0-8C0E-0E36-B45A-518F174FA455}"/>
              </a:ext>
            </a:extLst>
          </p:cNvPr>
          <p:cNvSpPr txBox="1"/>
          <p:nvPr/>
        </p:nvSpPr>
        <p:spPr>
          <a:xfrm>
            <a:off x="1096024" y="3209428"/>
            <a:ext cx="13915376" cy="402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</a:pPr>
            <a:r>
              <a:rPr lang="en-US" sz="2400" dirty="0">
                <a:solidFill>
                  <a:srgbClr val="2E2E2E"/>
                </a:solidFill>
                <a:latin typeface="Montserrat"/>
              </a:rPr>
              <a:t>Google Merchandise Store’s main target audience is male age group 25-34</a:t>
            </a: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DE65E29D-AECD-AEE4-C438-B28F619DE8E0}"/>
              </a:ext>
            </a:extLst>
          </p:cNvPr>
          <p:cNvSpPr txBox="1"/>
          <p:nvPr/>
        </p:nvSpPr>
        <p:spPr>
          <a:xfrm>
            <a:off x="1096024" y="4102082"/>
            <a:ext cx="13915376" cy="402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</a:pPr>
            <a:r>
              <a:rPr lang="en-US" sz="2400" dirty="0">
                <a:solidFill>
                  <a:srgbClr val="2E2E2E"/>
                </a:solidFill>
                <a:latin typeface="Montserrat"/>
              </a:rPr>
              <a:t>Poor user experience</a:t>
            </a: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AF663870-E6EC-0DCF-F6D5-488F4C7C01B0}"/>
              </a:ext>
            </a:extLst>
          </p:cNvPr>
          <p:cNvSpPr txBox="1"/>
          <p:nvPr/>
        </p:nvSpPr>
        <p:spPr>
          <a:xfrm>
            <a:off x="1088650" y="4911837"/>
            <a:ext cx="13915376" cy="402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</a:pPr>
            <a:r>
              <a:rPr lang="en-US" sz="2400" dirty="0">
                <a:solidFill>
                  <a:srgbClr val="2E2E2E"/>
                </a:solidFill>
                <a:latin typeface="Montserrat"/>
              </a:rPr>
              <a:t>Direct traffic is the most efficient </a:t>
            </a:r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2CA4B9A4-F45A-BD22-C730-91AB0B625F20}"/>
              </a:ext>
            </a:extLst>
          </p:cNvPr>
          <p:cNvSpPr txBox="1"/>
          <p:nvPr/>
        </p:nvSpPr>
        <p:spPr>
          <a:xfrm>
            <a:off x="1088650" y="5829300"/>
            <a:ext cx="9651710" cy="403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</a:pPr>
            <a:r>
              <a:rPr lang="en-US" sz="2400" dirty="0">
                <a:solidFill>
                  <a:srgbClr val="2E2E2E"/>
                </a:solidFill>
                <a:latin typeface="Montserrat"/>
              </a:rPr>
              <a:t>High check out abandonment rate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931DE480-D586-C5C1-E873-C9004D6A5F3A}"/>
              </a:ext>
            </a:extLst>
          </p:cNvPr>
          <p:cNvSpPr txBox="1"/>
          <p:nvPr/>
        </p:nvSpPr>
        <p:spPr>
          <a:xfrm>
            <a:off x="1088650" y="6675283"/>
            <a:ext cx="15515576" cy="403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</a:pPr>
            <a:r>
              <a:rPr lang="en-US" sz="2400" dirty="0">
                <a:solidFill>
                  <a:srgbClr val="2E2E2E"/>
                </a:solidFill>
                <a:latin typeface="Montserrat"/>
              </a:rPr>
              <a:t>Customers have difficulties in finding information in Google Merchandise Store website</a:t>
            </a: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FB121A2B-7F9F-28AA-69E0-20EE2369544C}"/>
              </a:ext>
            </a:extLst>
          </p:cNvPr>
          <p:cNvSpPr txBox="1"/>
          <p:nvPr/>
        </p:nvSpPr>
        <p:spPr>
          <a:xfrm>
            <a:off x="1088650" y="7507488"/>
            <a:ext cx="15515576" cy="403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</a:pPr>
            <a:r>
              <a:rPr lang="en-US" sz="2400" dirty="0">
                <a:solidFill>
                  <a:srgbClr val="2E2E2E"/>
                </a:solidFill>
                <a:latin typeface="Montserrat"/>
              </a:rPr>
              <a:t>Customers are not satisfied with current Google Merchandise Store services (payment, delivery, </a:t>
            </a:r>
            <a:r>
              <a:rPr lang="en-US" sz="2400" dirty="0" err="1">
                <a:solidFill>
                  <a:srgbClr val="2E2E2E"/>
                </a:solidFill>
                <a:latin typeface="Montserrat"/>
              </a:rPr>
              <a:t>etc</a:t>
            </a:r>
            <a:r>
              <a:rPr lang="en-US" sz="2400" dirty="0">
                <a:solidFill>
                  <a:srgbClr val="2E2E2E"/>
                </a:solidFill>
                <a:latin typeface="Montserrat"/>
              </a:rPr>
              <a:t>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3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3583" y="1886859"/>
            <a:ext cx="17280833" cy="7940127"/>
            <a:chOff x="0" y="0"/>
            <a:chExt cx="4051292" cy="18614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51291" cy="1861471"/>
            </a:xfrm>
            <a:custGeom>
              <a:avLst/>
              <a:gdLst/>
              <a:ahLst/>
              <a:cxnLst/>
              <a:rect l="l" t="t" r="r" b="b"/>
              <a:pathLst>
                <a:path w="4051291" h="1861471">
                  <a:moveTo>
                    <a:pt x="0" y="0"/>
                  </a:moveTo>
                  <a:lnTo>
                    <a:pt x="4051291" y="0"/>
                  </a:lnTo>
                  <a:lnTo>
                    <a:pt x="4051291" y="1861471"/>
                  </a:lnTo>
                  <a:lnTo>
                    <a:pt x="0" y="186147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855340" y="1373660"/>
            <a:ext cx="2461951" cy="80125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397685" y="1373660"/>
            <a:ext cx="2461951" cy="80125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75619" y="125217"/>
            <a:ext cx="1158705" cy="115870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672351" y="125217"/>
            <a:ext cx="11486235" cy="1023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 dirty="0">
                <a:solidFill>
                  <a:srgbClr val="2E2E2E"/>
                </a:solidFill>
                <a:latin typeface="Gliker SemiBold"/>
              </a:rPr>
              <a:t>PROPOSED SOLUTIONS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2677" y="2385148"/>
            <a:ext cx="8639052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</a:pPr>
            <a:r>
              <a:rPr lang="en-US" sz="2400" dirty="0">
                <a:solidFill>
                  <a:srgbClr val="2E2E2E"/>
                </a:solidFill>
                <a:latin typeface="Montserrat"/>
              </a:rPr>
              <a:t>Improve user experience (in </a:t>
            </a:r>
            <a:r>
              <a:rPr lang="en-US" sz="2400" dirty="0" err="1">
                <a:solidFill>
                  <a:srgbClr val="2E2E2E"/>
                </a:solidFill>
                <a:latin typeface="Montserrat"/>
              </a:rPr>
              <a:t>destop</a:t>
            </a:r>
            <a:r>
              <a:rPr lang="en-US" sz="2400" dirty="0">
                <a:solidFill>
                  <a:srgbClr val="2E2E2E"/>
                </a:solidFill>
                <a:latin typeface="Montserrat"/>
              </a:rPr>
              <a:t>, mobile)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2677" y="3194926"/>
            <a:ext cx="1728083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"/>
              </a:rPr>
              <a:t>Modify strategy to reach out to every age group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1313" y="3985653"/>
            <a:ext cx="1728083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"/>
              </a:rPr>
              <a:t>Improve landing pages (shows all high quality elements of the product, be relevant to the keywords and ads)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41313" y="4857768"/>
            <a:ext cx="1728083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"/>
              </a:rPr>
              <a:t>Raise their brand awareness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3995" y="5772933"/>
            <a:ext cx="16820010" cy="37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"/>
              </a:rPr>
              <a:t>Engage customers in-channel (email, chat, advertisement, etc)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3995" y="6699919"/>
            <a:ext cx="16820010" cy="37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"/>
              </a:rPr>
              <a:t>Improve services/features (payment, delivery, photography, Chatbot, etc)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3995" y="7652402"/>
            <a:ext cx="1728083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"/>
              </a:rPr>
              <a:t>Creating better and more engaging interface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33995" y="8629667"/>
            <a:ext cx="1728083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"/>
              </a:rPr>
              <a:t>Investing more in Paid Search (Google ads, etc)</a:t>
            </a:r>
          </a:p>
        </p:txBody>
      </p:sp>
    </p:spTree>
    <p:extLst>
      <p:ext uri="{BB962C8B-B14F-4D97-AF65-F5344CB8AC3E}">
        <p14:creationId xmlns:p14="http://schemas.microsoft.com/office/powerpoint/2010/main" val="39152913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3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26059" y="3865650"/>
            <a:ext cx="7035882" cy="31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2000">
                <a:solidFill>
                  <a:srgbClr val="2E2E2E"/>
                </a:solidFill>
                <a:latin typeface="Gliker SemiBold"/>
              </a:rPr>
              <a:t>THANK</a:t>
            </a:r>
          </a:p>
          <a:p>
            <a:pPr algn="ctr">
              <a:lnSpc>
                <a:spcPts val="12000"/>
              </a:lnSpc>
            </a:pPr>
            <a:r>
              <a:rPr lang="en-US" sz="12000">
                <a:solidFill>
                  <a:srgbClr val="2E2E2E"/>
                </a:solidFill>
                <a:latin typeface="Gliker SemiBold"/>
              </a:rPr>
              <a:t>YOU!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688196" y="6448285"/>
            <a:ext cx="2555421" cy="255542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611336" y="3355422"/>
            <a:ext cx="4653400" cy="1098442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198218" y="7136399"/>
            <a:ext cx="1916377" cy="1160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</a:rPr>
              <a:t>Have a great day ahead.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3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91366" y="2660912"/>
            <a:ext cx="7889042" cy="1102650"/>
            <a:chOff x="0" y="0"/>
            <a:chExt cx="3439540" cy="4807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39540" cy="480744"/>
            </a:xfrm>
            <a:custGeom>
              <a:avLst/>
              <a:gdLst/>
              <a:ahLst/>
              <a:cxnLst/>
              <a:rect l="l" t="t" r="r" b="b"/>
              <a:pathLst>
                <a:path w="3439540" h="480744">
                  <a:moveTo>
                    <a:pt x="0" y="0"/>
                  </a:moveTo>
                  <a:lnTo>
                    <a:pt x="3439540" y="0"/>
                  </a:lnTo>
                  <a:lnTo>
                    <a:pt x="3439540" y="480744"/>
                  </a:lnTo>
                  <a:lnTo>
                    <a:pt x="0" y="480744"/>
                  </a:lnTo>
                  <a:close/>
                </a:path>
              </a:pathLst>
            </a:custGeom>
            <a:solidFill>
              <a:srgbClr val="3F589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040041" y="2660912"/>
            <a:ext cx="1102650" cy="110265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C6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591366" y="4238359"/>
            <a:ext cx="7889042" cy="1102650"/>
            <a:chOff x="0" y="0"/>
            <a:chExt cx="3439540" cy="4807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439540" cy="480744"/>
            </a:xfrm>
            <a:custGeom>
              <a:avLst/>
              <a:gdLst/>
              <a:ahLst/>
              <a:cxnLst/>
              <a:rect l="l" t="t" r="r" b="b"/>
              <a:pathLst>
                <a:path w="3439540" h="480744">
                  <a:moveTo>
                    <a:pt x="0" y="0"/>
                  </a:moveTo>
                  <a:lnTo>
                    <a:pt x="3439540" y="0"/>
                  </a:lnTo>
                  <a:lnTo>
                    <a:pt x="3439540" y="480744"/>
                  </a:lnTo>
                  <a:lnTo>
                    <a:pt x="0" y="480744"/>
                  </a:lnTo>
                  <a:close/>
                </a:path>
              </a:pathLst>
            </a:custGeom>
            <a:solidFill>
              <a:srgbClr val="3F5896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040041" y="4238359"/>
            <a:ext cx="1102650" cy="110265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C66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591366" y="5721082"/>
            <a:ext cx="7889042" cy="1102650"/>
            <a:chOff x="0" y="0"/>
            <a:chExt cx="3439540" cy="48074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439540" cy="480744"/>
            </a:xfrm>
            <a:custGeom>
              <a:avLst/>
              <a:gdLst/>
              <a:ahLst/>
              <a:cxnLst/>
              <a:rect l="l" t="t" r="r" b="b"/>
              <a:pathLst>
                <a:path w="3439540" h="480744">
                  <a:moveTo>
                    <a:pt x="0" y="0"/>
                  </a:moveTo>
                  <a:lnTo>
                    <a:pt x="3439540" y="0"/>
                  </a:lnTo>
                  <a:lnTo>
                    <a:pt x="3439540" y="480744"/>
                  </a:lnTo>
                  <a:lnTo>
                    <a:pt x="0" y="480744"/>
                  </a:lnTo>
                  <a:close/>
                </a:path>
              </a:pathLst>
            </a:custGeom>
            <a:solidFill>
              <a:srgbClr val="3F5896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040041" y="5721082"/>
            <a:ext cx="1102650" cy="1102650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C66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0591366" y="7298529"/>
            <a:ext cx="7889042" cy="1102650"/>
            <a:chOff x="0" y="0"/>
            <a:chExt cx="3439540" cy="48074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439540" cy="480744"/>
            </a:xfrm>
            <a:custGeom>
              <a:avLst/>
              <a:gdLst/>
              <a:ahLst/>
              <a:cxnLst/>
              <a:rect l="l" t="t" r="r" b="b"/>
              <a:pathLst>
                <a:path w="3439540" h="480744">
                  <a:moveTo>
                    <a:pt x="0" y="0"/>
                  </a:moveTo>
                  <a:lnTo>
                    <a:pt x="3439540" y="0"/>
                  </a:lnTo>
                  <a:lnTo>
                    <a:pt x="3439540" y="480744"/>
                  </a:lnTo>
                  <a:lnTo>
                    <a:pt x="0" y="480744"/>
                  </a:lnTo>
                  <a:close/>
                </a:path>
              </a:pathLst>
            </a:custGeom>
            <a:solidFill>
              <a:srgbClr val="3F5896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0040041" y="7298529"/>
            <a:ext cx="1102650" cy="1102650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C66"/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93539" y="957506"/>
            <a:ext cx="6487527" cy="6373996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793539" y="5341010"/>
            <a:ext cx="7063035" cy="3980983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105302" y="2973585"/>
            <a:ext cx="6439509" cy="181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2E2E2E"/>
                </a:solidFill>
                <a:latin typeface="Gliker SemiBold"/>
              </a:rPr>
              <a:t>TODAY'S AGENDA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597622" y="3013165"/>
            <a:ext cx="5291418" cy="37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</a:rPr>
              <a:t>Audience Analysis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040041" y="2931250"/>
            <a:ext cx="110265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3F5896"/>
                </a:solidFill>
                <a:latin typeface="Gliker SemiBold"/>
              </a:rPr>
              <a:t>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597622" y="4590612"/>
            <a:ext cx="5291418" cy="37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</a:rPr>
              <a:t>Channel Analysis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040041" y="4508697"/>
            <a:ext cx="110265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3F5896"/>
                </a:solidFill>
                <a:latin typeface="Gliker SemiBold"/>
              </a:rPr>
              <a:t>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597622" y="6073334"/>
            <a:ext cx="5291418" cy="37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</a:rPr>
              <a:t>Products Analysis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040041" y="5991419"/>
            <a:ext cx="110265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3F5896"/>
                </a:solidFill>
                <a:latin typeface="Gliker SemiBold"/>
              </a:rPr>
              <a:t>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597622" y="7650782"/>
            <a:ext cx="5291418" cy="37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</a:rPr>
              <a:t>Conclusion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40041" y="7568867"/>
            <a:ext cx="110265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3F5896"/>
                </a:solidFill>
                <a:latin typeface="Gliker SemiBold"/>
              </a:rPr>
              <a:t>5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0398958" y="1082011"/>
            <a:ext cx="7889042" cy="1102650"/>
            <a:chOff x="0" y="0"/>
            <a:chExt cx="3439540" cy="48074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439540" cy="480744"/>
            </a:xfrm>
            <a:custGeom>
              <a:avLst/>
              <a:gdLst/>
              <a:ahLst/>
              <a:cxnLst/>
              <a:rect l="l" t="t" r="r" b="b"/>
              <a:pathLst>
                <a:path w="3439540" h="480744">
                  <a:moveTo>
                    <a:pt x="0" y="0"/>
                  </a:moveTo>
                  <a:lnTo>
                    <a:pt x="3439540" y="0"/>
                  </a:lnTo>
                  <a:lnTo>
                    <a:pt x="3439540" y="480744"/>
                  </a:lnTo>
                  <a:lnTo>
                    <a:pt x="0" y="480744"/>
                  </a:lnTo>
                  <a:close/>
                </a:path>
              </a:pathLst>
            </a:custGeom>
            <a:solidFill>
              <a:srgbClr val="3F5896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0040041" y="1082011"/>
            <a:ext cx="1102650" cy="1102650"/>
            <a:chOff x="0" y="0"/>
            <a:chExt cx="6350000" cy="6350000"/>
          </a:xfrm>
        </p:grpSpPr>
        <p:sp>
          <p:nvSpPr>
            <p:cNvPr id="32" name="Freeform 3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C66"/>
            </a:solidFill>
          </p:spPr>
        </p:sp>
      </p:grpSp>
      <p:sp>
        <p:nvSpPr>
          <p:cNvPr id="33" name="TextBox 33"/>
          <p:cNvSpPr txBox="1"/>
          <p:nvPr/>
        </p:nvSpPr>
        <p:spPr>
          <a:xfrm>
            <a:off x="10040041" y="1352349"/>
            <a:ext cx="110265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3F5896"/>
                </a:solidFill>
                <a:latin typeface="Gliker SemiBold"/>
              </a:rPr>
              <a:t>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597622" y="1434092"/>
            <a:ext cx="5291418" cy="37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</a:rPr>
              <a:t>Overview and our goals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3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359" b="9140"/>
          <a:stretch>
            <a:fillRect/>
          </a:stretch>
        </p:blipFill>
        <p:spPr>
          <a:xfrm>
            <a:off x="563858" y="759731"/>
            <a:ext cx="8036182" cy="876753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898418" y="38213"/>
            <a:ext cx="9144000" cy="948905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67199" y="2200636"/>
            <a:ext cx="6759816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7000">
                <a:solidFill>
                  <a:srgbClr val="2E2E2E"/>
                </a:solidFill>
                <a:latin typeface="Gliker SemiBold"/>
              </a:rPr>
              <a:t>GOALS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73753" y="3565779"/>
            <a:ext cx="7153263" cy="5692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>
              <a:lnSpc>
                <a:spcPts val="3654"/>
              </a:lnSpc>
              <a:buFont typeface="Arial"/>
              <a:buChar char="•"/>
            </a:pPr>
            <a:r>
              <a:rPr lang="en-US" sz="2100" spc="205">
                <a:solidFill>
                  <a:srgbClr val="2E2E2E"/>
                </a:solidFill>
                <a:latin typeface="Montserrat"/>
              </a:rPr>
              <a:t>Examine digital performances of the Google Merchandise Store website over the course of the last six months.</a:t>
            </a:r>
          </a:p>
          <a:p>
            <a:pPr marL="453390" lvl="1" indent="-226695">
              <a:lnSpc>
                <a:spcPts val="3654"/>
              </a:lnSpc>
              <a:buFont typeface="Arial"/>
              <a:buChar char="•"/>
            </a:pPr>
            <a:r>
              <a:rPr lang="en-US" sz="2100" spc="205">
                <a:solidFill>
                  <a:srgbClr val="2E2E2E"/>
                </a:solidFill>
                <a:latin typeface="Montserrat"/>
              </a:rPr>
              <a:t>The analysis will be divided into three key directions in order to give pertinent observation and generate persuasive solutions</a:t>
            </a:r>
          </a:p>
          <a:p>
            <a:pPr marL="453390" lvl="1" indent="-226695">
              <a:lnSpc>
                <a:spcPts val="3654"/>
              </a:lnSpc>
              <a:buFont typeface="Arial"/>
              <a:buChar char="•"/>
            </a:pPr>
            <a:r>
              <a:rPr lang="en-US" sz="2100" spc="205">
                <a:solidFill>
                  <a:srgbClr val="2E2E2E"/>
                </a:solidFill>
                <a:latin typeface="Montserrat"/>
              </a:rPr>
              <a:t>Analysis examined through the gathering of relevant data on the Google Analytics platform.</a:t>
            </a:r>
          </a:p>
          <a:p>
            <a:pPr>
              <a:lnSpc>
                <a:spcPts val="2940"/>
              </a:lnSpc>
            </a:pPr>
            <a:endParaRPr lang="en-US" sz="2100" spc="205">
              <a:solidFill>
                <a:srgbClr val="2E2E2E"/>
              </a:solidFill>
              <a:latin typeface="Montserrat"/>
            </a:endParaRPr>
          </a:p>
          <a:p>
            <a:pPr>
              <a:lnSpc>
                <a:spcPts val="2940"/>
              </a:lnSpc>
            </a:pPr>
            <a:endParaRPr lang="en-US" sz="2100" spc="205">
              <a:solidFill>
                <a:srgbClr val="2E2E2E"/>
              </a:solidFill>
              <a:latin typeface="Montserrat"/>
            </a:endParaRPr>
          </a:p>
          <a:p>
            <a:pPr marL="0" lvl="0" indent="0">
              <a:lnSpc>
                <a:spcPts val="2940"/>
              </a:lnSpc>
            </a:pPr>
            <a:endParaRPr lang="en-US" sz="2100" spc="205">
              <a:solidFill>
                <a:srgbClr val="2E2E2E"/>
              </a:solidFill>
              <a:latin typeface="Montserra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893787" y="3565779"/>
            <a:ext cx="7153263" cy="4320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>
              <a:lnSpc>
                <a:spcPts val="3654"/>
              </a:lnSpc>
              <a:buFont typeface="Arial"/>
              <a:buChar char="•"/>
            </a:pPr>
            <a:r>
              <a:rPr lang="en-US" sz="2100" spc="205">
                <a:solidFill>
                  <a:srgbClr val="2E2E2E"/>
                </a:solidFill>
                <a:latin typeface="Montserrat"/>
              </a:rPr>
              <a:t>An E-commerce section from Google.</a:t>
            </a:r>
          </a:p>
          <a:p>
            <a:pPr marL="453390" lvl="1" indent="-226695">
              <a:lnSpc>
                <a:spcPts val="3654"/>
              </a:lnSpc>
              <a:buFont typeface="Arial"/>
              <a:buChar char="•"/>
            </a:pPr>
            <a:r>
              <a:rPr lang="en-US" sz="2100" spc="205">
                <a:solidFill>
                  <a:srgbClr val="2E2E2E"/>
                </a:solidFill>
                <a:latin typeface="Montserrat"/>
              </a:rPr>
              <a:t>Sells Google Merchandise such as:</a:t>
            </a:r>
          </a:p>
          <a:p>
            <a:pPr>
              <a:lnSpc>
                <a:spcPts val="3654"/>
              </a:lnSpc>
            </a:pPr>
            <a:r>
              <a:rPr lang="en-US" sz="2100" spc="205">
                <a:solidFill>
                  <a:srgbClr val="2E2E2E"/>
                </a:solidFill>
                <a:latin typeface="Montserrat"/>
              </a:rPr>
              <a:t>1. Lifestyle products. </a:t>
            </a:r>
          </a:p>
          <a:p>
            <a:pPr>
              <a:lnSpc>
                <a:spcPts val="3654"/>
              </a:lnSpc>
            </a:pPr>
            <a:r>
              <a:rPr lang="en-US" sz="2100" spc="205">
                <a:solidFill>
                  <a:srgbClr val="2E2E2E"/>
                </a:solidFill>
                <a:latin typeface="Montserrat"/>
              </a:rPr>
              <a:t>2.Stationary from Google (And Google owned brands such as YouTube, Google Cloud, Android).</a:t>
            </a:r>
          </a:p>
          <a:p>
            <a:pPr>
              <a:lnSpc>
                <a:spcPts val="3654"/>
              </a:lnSpc>
            </a:pPr>
            <a:r>
              <a:rPr lang="en-US" sz="2100" spc="205">
                <a:solidFill>
                  <a:srgbClr val="2E2E2E"/>
                </a:solidFill>
                <a:latin typeface="Montserrat"/>
              </a:rPr>
              <a:t>3. Apparel</a:t>
            </a:r>
          </a:p>
          <a:p>
            <a:pPr>
              <a:lnSpc>
                <a:spcPts val="2940"/>
              </a:lnSpc>
            </a:pPr>
            <a:endParaRPr lang="en-US" sz="2100" spc="205">
              <a:solidFill>
                <a:srgbClr val="2E2E2E"/>
              </a:solidFill>
              <a:latin typeface="Montserrat"/>
            </a:endParaRPr>
          </a:p>
          <a:p>
            <a:pPr>
              <a:lnSpc>
                <a:spcPts val="2940"/>
              </a:lnSpc>
            </a:pPr>
            <a:endParaRPr lang="en-US" sz="2100" spc="205">
              <a:solidFill>
                <a:srgbClr val="2E2E2E"/>
              </a:solidFill>
              <a:latin typeface="Montserrat"/>
            </a:endParaRPr>
          </a:p>
          <a:p>
            <a:pPr marL="0" lvl="0" indent="0">
              <a:lnSpc>
                <a:spcPts val="2940"/>
              </a:lnSpc>
            </a:pPr>
            <a:endParaRPr lang="en-US" sz="2100" spc="205">
              <a:solidFill>
                <a:srgbClr val="2E2E2E"/>
              </a:solidFill>
              <a:latin typeface="Montserra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778995" y="2257786"/>
            <a:ext cx="6759816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7000">
                <a:solidFill>
                  <a:srgbClr val="2E2E2E"/>
                </a:solidFill>
                <a:latin typeface="Gliker SemiBold"/>
              </a:rPr>
              <a:t>OVERVIEW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3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251101" y="1124011"/>
            <a:ext cx="9932124" cy="600411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60988" y="0"/>
            <a:ext cx="747164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2E2E2E"/>
                </a:solidFill>
                <a:latin typeface="Gliker SemiBold"/>
              </a:rPr>
              <a:t>AUDIENCE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60988" y="4078442"/>
            <a:ext cx="8098013" cy="2314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7563" lvl="1" indent="-283782">
              <a:lnSpc>
                <a:spcPts val="3680"/>
              </a:lnSpc>
              <a:buFont typeface="Arial"/>
              <a:buChar char="•"/>
            </a:pPr>
            <a:r>
              <a:rPr lang="en-US" sz="2628">
                <a:solidFill>
                  <a:srgbClr val="2E2E2E"/>
                </a:solidFill>
                <a:latin typeface="Montserrat"/>
              </a:rPr>
              <a:t>Site engagement is fairly below average</a:t>
            </a:r>
          </a:p>
          <a:p>
            <a:pPr marL="567563" lvl="1" indent="-283782">
              <a:lnSpc>
                <a:spcPts val="3680"/>
              </a:lnSpc>
              <a:buFont typeface="Arial"/>
              <a:buChar char="•"/>
            </a:pPr>
            <a:r>
              <a:rPr lang="en-US" sz="2628">
                <a:solidFill>
                  <a:srgbClr val="2E2E2E"/>
                </a:solidFill>
                <a:latin typeface="Montserrat"/>
              </a:rPr>
              <a:t>Only 1.46 sessions per user</a:t>
            </a:r>
          </a:p>
          <a:p>
            <a:pPr marL="567563" lvl="1" indent="-283782">
              <a:lnSpc>
                <a:spcPts val="3680"/>
              </a:lnSpc>
              <a:buFont typeface="Arial"/>
              <a:buChar char="•"/>
            </a:pPr>
            <a:r>
              <a:rPr lang="en-US" sz="2628">
                <a:solidFill>
                  <a:srgbClr val="2E2E2E"/>
                </a:solidFill>
                <a:latin typeface="Montserrat"/>
              </a:rPr>
              <a:t>Slightly higher than average bounce rate of 44.54 %.</a:t>
            </a:r>
          </a:p>
          <a:p>
            <a:pPr marL="0" lvl="0" indent="0">
              <a:lnSpc>
                <a:spcPts val="3680"/>
              </a:lnSpc>
            </a:pPr>
            <a:endParaRPr lang="en-US" sz="2628">
              <a:solidFill>
                <a:srgbClr val="2E2E2E"/>
              </a:solidFill>
              <a:latin typeface="Montserra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3046827"/>
            <a:ext cx="8044540" cy="37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 Semi-Bold"/>
              </a:rPr>
              <a:t>What happened? 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60988" y="6712360"/>
            <a:ext cx="577908" cy="83152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43254" y="6929049"/>
            <a:ext cx="8044540" cy="37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 Semi-Bold"/>
              </a:rPr>
              <a:t>Solutions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3975" y="7613835"/>
            <a:ext cx="16147639" cy="2314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7563" lvl="1" indent="-283782">
              <a:lnSpc>
                <a:spcPts val="3680"/>
              </a:lnSpc>
              <a:buFont typeface="Arial"/>
              <a:buChar char="•"/>
            </a:pPr>
            <a:r>
              <a:rPr lang="en-US" sz="2628">
                <a:solidFill>
                  <a:srgbClr val="2E2E2E"/>
                </a:solidFill>
                <a:latin typeface="Montserrat"/>
              </a:rPr>
              <a:t>Creating Hero content (Either in home or product page). This will help Google have a larger retention rate and increase sales.</a:t>
            </a:r>
          </a:p>
          <a:p>
            <a:pPr marL="567563" lvl="1" indent="-283782">
              <a:lnSpc>
                <a:spcPts val="3680"/>
              </a:lnSpc>
              <a:buFont typeface="Arial"/>
              <a:buChar char="•"/>
            </a:pPr>
            <a:r>
              <a:rPr lang="en-US" sz="2628">
                <a:solidFill>
                  <a:srgbClr val="2E2E2E"/>
                </a:solidFill>
                <a:latin typeface="Montserrat"/>
              </a:rPr>
              <a:t>Satisfy search Intent. They need to give what searchers are looking for. To avoid visitors bouncing back to the search results.</a:t>
            </a:r>
          </a:p>
          <a:p>
            <a:pPr marL="0" lvl="0" indent="0">
              <a:lnSpc>
                <a:spcPts val="3680"/>
              </a:lnSpc>
            </a:pPr>
            <a:endParaRPr lang="en-US" sz="2628">
              <a:solidFill>
                <a:srgbClr val="2E2E2E"/>
              </a:solidFill>
              <a:latin typeface="Montserrat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3490FCC2-8228-32C9-939E-31B9FAE73438}"/>
              </a:ext>
            </a:extLst>
          </p:cNvPr>
          <p:cNvSpPr txBox="1"/>
          <p:nvPr/>
        </p:nvSpPr>
        <p:spPr>
          <a:xfrm>
            <a:off x="260988" y="1462442"/>
            <a:ext cx="7794663" cy="1032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4"/>
              </a:lnSpc>
            </a:pPr>
            <a:r>
              <a:rPr lang="en-US" sz="2995" dirty="0">
                <a:solidFill>
                  <a:srgbClr val="2E2E2E"/>
                </a:solidFill>
                <a:latin typeface="Gliker"/>
              </a:rPr>
              <a:t>Audience - Overview</a:t>
            </a:r>
          </a:p>
          <a:p>
            <a:pPr marL="0" lvl="0" indent="0">
              <a:lnSpc>
                <a:spcPts val="4194"/>
              </a:lnSpc>
            </a:pPr>
            <a:endParaRPr lang="en-US" sz="2995" dirty="0">
              <a:solidFill>
                <a:srgbClr val="2E2E2E"/>
              </a:solidFill>
              <a:latin typeface="Glik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3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194" y="2287387"/>
            <a:ext cx="9126806" cy="19417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194" y="4188645"/>
            <a:ext cx="9126806" cy="184334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7194" y="6089140"/>
            <a:ext cx="3309734" cy="407416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60988" y="0"/>
            <a:ext cx="747164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2E2E2E"/>
                </a:solidFill>
                <a:latin typeface="Gliker SemiBold"/>
              </a:rPr>
              <a:t>AUDIENCE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26928" y="7553408"/>
            <a:ext cx="8875931" cy="2781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7563" lvl="1" indent="-283782">
              <a:lnSpc>
                <a:spcPts val="3680"/>
              </a:lnSpc>
              <a:buFont typeface="Arial"/>
              <a:buChar char="•"/>
            </a:pPr>
            <a:r>
              <a:rPr lang="en-US" sz="2628">
                <a:solidFill>
                  <a:srgbClr val="2E2E2E"/>
                </a:solidFill>
                <a:latin typeface="Montserrat"/>
              </a:rPr>
              <a:t>Creating better and more engaging interface </a:t>
            </a:r>
          </a:p>
          <a:p>
            <a:pPr marL="567563" lvl="1" indent="-283782">
              <a:lnSpc>
                <a:spcPts val="3680"/>
              </a:lnSpc>
              <a:buFont typeface="Arial"/>
              <a:buChar char="•"/>
            </a:pPr>
            <a:r>
              <a:rPr lang="en-US" sz="2628">
                <a:solidFill>
                  <a:srgbClr val="2E2E2E"/>
                </a:solidFill>
                <a:latin typeface="Montserrat"/>
              </a:rPr>
              <a:t>Redesign its Merchandises store.</a:t>
            </a:r>
          </a:p>
          <a:p>
            <a:pPr marL="567563" lvl="1" indent="-283782">
              <a:lnSpc>
                <a:spcPts val="3680"/>
              </a:lnSpc>
              <a:buFont typeface="Arial"/>
              <a:buChar char="•"/>
            </a:pPr>
            <a:r>
              <a:rPr lang="en-US" sz="2628">
                <a:solidFill>
                  <a:srgbClr val="2E2E2E"/>
                </a:solidFill>
                <a:latin typeface="Montserrat"/>
              </a:rPr>
              <a:t>Add high quality images.</a:t>
            </a:r>
          </a:p>
          <a:p>
            <a:pPr marL="567563" lvl="1" indent="-283782">
              <a:lnSpc>
                <a:spcPts val="3680"/>
              </a:lnSpc>
              <a:buFont typeface="Arial"/>
              <a:buChar char="•"/>
            </a:pPr>
            <a:r>
              <a:rPr lang="en-US" sz="2628">
                <a:solidFill>
                  <a:srgbClr val="2E2E2E"/>
                </a:solidFill>
                <a:latin typeface="Montserrat"/>
              </a:rPr>
              <a:t>Optimize and beautify their images.</a:t>
            </a:r>
          </a:p>
          <a:p>
            <a:pPr marL="567563" lvl="1" indent="-283782">
              <a:lnSpc>
                <a:spcPts val="3680"/>
              </a:lnSpc>
              <a:buFont typeface="Arial"/>
              <a:buChar char="•"/>
            </a:pPr>
            <a:r>
              <a:rPr lang="en-US" sz="2628">
                <a:solidFill>
                  <a:srgbClr val="2E2E2E"/>
                </a:solidFill>
                <a:latin typeface="Montserrat"/>
              </a:rPr>
              <a:t>Show credibility (Adding reviews).</a:t>
            </a:r>
          </a:p>
          <a:p>
            <a:pPr marL="0" lvl="0" indent="0">
              <a:lnSpc>
                <a:spcPts val="3680"/>
              </a:lnSpc>
            </a:pPr>
            <a:endParaRPr lang="en-US" sz="2628">
              <a:solidFill>
                <a:srgbClr val="2E2E2E"/>
              </a:solidFill>
              <a:latin typeface="Montserra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65904" y="1147531"/>
            <a:ext cx="8730612" cy="10437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4"/>
              </a:lnSpc>
            </a:pPr>
            <a:r>
              <a:rPr lang="en-US" sz="2995" dirty="0">
                <a:solidFill>
                  <a:srgbClr val="2E2E2E"/>
                </a:solidFill>
                <a:latin typeface="Gliker"/>
              </a:rPr>
              <a:t>Audience - Behavior - New vs Returning (Conversions: All Goals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)</a:t>
            </a:r>
            <a:endParaRPr lang="en-US" sz="2995" dirty="0">
              <a:solidFill>
                <a:srgbClr val="2E2E2E"/>
              </a:solidFill>
              <a:latin typeface="Glike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195776" y="329565"/>
            <a:ext cx="8044540" cy="37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 Semi-Bold"/>
              </a:rPr>
              <a:t>What happened?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415495" y="6813040"/>
            <a:ext cx="8044540" cy="37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 Semi-Bold"/>
              </a:rPr>
              <a:t>Solutions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928939"/>
            <a:ext cx="9216775" cy="4181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7563" lvl="1" indent="-283782">
              <a:lnSpc>
                <a:spcPts val="3680"/>
              </a:lnSpc>
              <a:buFont typeface="Arial"/>
              <a:buChar char="•"/>
            </a:pPr>
            <a:r>
              <a:rPr lang="en-US" sz="2628">
                <a:solidFill>
                  <a:srgbClr val="2E2E2E"/>
                </a:solidFill>
                <a:latin typeface="Montserrat"/>
              </a:rPr>
              <a:t>Majority of users were New Users (67.2%).</a:t>
            </a:r>
          </a:p>
          <a:p>
            <a:pPr marL="567563" lvl="1" indent="-283782">
              <a:lnSpc>
                <a:spcPts val="3680"/>
              </a:lnSpc>
              <a:buFont typeface="Arial"/>
              <a:buChar char="•"/>
            </a:pPr>
            <a:r>
              <a:rPr lang="en-US" sz="2628">
                <a:solidFill>
                  <a:srgbClr val="2E2E2E"/>
                </a:solidFill>
                <a:latin typeface="Montserrat"/>
              </a:rPr>
              <a:t>New visitors spent less time on the site than returning users.</a:t>
            </a:r>
          </a:p>
          <a:p>
            <a:pPr marL="567563" lvl="1" indent="-283782">
              <a:lnSpc>
                <a:spcPts val="3680"/>
              </a:lnSpc>
              <a:buFont typeface="Arial"/>
              <a:buChar char="•"/>
            </a:pPr>
            <a:r>
              <a:rPr lang="en-US" sz="2628">
                <a:solidFill>
                  <a:srgbClr val="2E2E2E"/>
                </a:solidFill>
                <a:latin typeface="Montserrat"/>
              </a:rPr>
              <a:t>Returning visitors had a higher conversion rate than new ones.</a:t>
            </a:r>
          </a:p>
          <a:p>
            <a:pPr marL="567563" lvl="1" indent="-283782">
              <a:lnSpc>
                <a:spcPts val="3680"/>
              </a:lnSpc>
              <a:buFont typeface="Arial"/>
              <a:buChar char="•"/>
            </a:pPr>
            <a:r>
              <a:rPr lang="en-US" sz="2628">
                <a:solidFill>
                  <a:srgbClr val="2E2E2E"/>
                </a:solidFill>
                <a:latin typeface="Montserrat"/>
              </a:rPr>
              <a:t>New visitors bounced away from the website more often than returning ones.</a:t>
            </a:r>
          </a:p>
          <a:p>
            <a:pPr>
              <a:lnSpc>
                <a:spcPts val="3680"/>
              </a:lnSpc>
            </a:pPr>
            <a:endParaRPr lang="en-US" sz="2628">
              <a:solidFill>
                <a:srgbClr val="2E2E2E"/>
              </a:solidFill>
              <a:latin typeface="Montserrat"/>
            </a:endParaRPr>
          </a:p>
          <a:p>
            <a:pPr marL="0" lvl="0" indent="0">
              <a:lnSpc>
                <a:spcPts val="3680"/>
              </a:lnSpc>
            </a:pPr>
            <a:endParaRPr lang="en-US" sz="2628">
              <a:solidFill>
                <a:srgbClr val="2E2E2E"/>
              </a:solidFill>
              <a:latin typeface="Montserrat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580411" y="6489190"/>
            <a:ext cx="577908" cy="83152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424854" y="4486878"/>
            <a:ext cx="770922" cy="770922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243460" y="4802505"/>
            <a:ext cx="8044540" cy="37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 Semi-Bold"/>
              </a:rPr>
              <a:t>Why?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20200" y="5455776"/>
            <a:ext cx="9216775" cy="2811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7563" lvl="1" indent="-283782">
              <a:lnSpc>
                <a:spcPts val="3680"/>
              </a:lnSpc>
              <a:buFont typeface="Arial"/>
              <a:buChar char="•"/>
            </a:pPr>
            <a:r>
              <a:rPr lang="en-US" sz="2628" dirty="0">
                <a:solidFill>
                  <a:srgbClr val="2E2E2E"/>
                </a:solidFill>
                <a:latin typeface="Montserrat"/>
              </a:rPr>
              <a:t>Do not perform well at retaining visitors </a:t>
            </a:r>
          </a:p>
          <a:p>
            <a:pPr marL="567563" lvl="1" indent="-283782">
              <a:lnSpc>
                <a:spcPts val="3680"/>
              </a:lnSpc>
              <a:buFont typeface="Arial"/>
              <a:buChar char="•"/>
            </a:pPr>
            <a:r>
              <a:rPr lang="en-US" sz="2628" dirty="0">
                <a:solidFill>
                  <a:srgbClr val="2E2E2E"/>
                </a:solidFill>
                <a:latin typeface="Montserrat"/>
              </a:rPr>
              <a:t>Visitors not interested in making a purchase</a:t>
            </a:r>
          </a:p>
          <a:p>
            <a:pPr marL="567563" lvl="1" indent="-283782">
              <a:lnSpc>
                <a:spcPts val="3680"/>
              </a:lnSpc>
              <a:buFont typeface="Arial"/>
              <a:buChar char="•"/>
            </a:pPr>
            <a:r>
              <a:rPr lang="en-US" sz="2628" dirty="0">
                <a:solidFill>
                  <a:srgbClr val="2E2E2E"/>
                </a:solidFill>
                <a:latin typeface="Montserrat"/>
              </a:rPr>
              <a:t>Visitors not interested on Google offerings</a:t>
            </a:r>
          </a:p>
          <a:p>
            <a:pPr marL="567563" lvl="1" indent="-283782">
              <a:lnSpc>
                <a:spcPts val="3680"/>
              </a:lnSpc>
              <a:buFont typeface="Arial"/>
              <a:buChar char="•"/>
            </a:pPr>
            <a:r>
              <a:rPr lang="en-US" sz="2628" dirty="0">
                <a:solidFill>
                  <a:srgbClr val="2E2E2E"/>
                </a:solidFill>
                <a:latin typeface="Montserrat"/>
              </a:rPr>
              <a:t>Expectations not met</a:t>
            </a:r>
          </a:p>
          <a:p>
            <a:pPr>
              <a:lnSpc>
                <a:spcPts val="3680"/>
              </a:lnSpc>
            </a:pPr>
            <a:endParaRPr lang="en-US" sz="2628" dirty="0">
              <a:solidFill>
                <a:srgbClr val="2E2E2E"/>
              </a:solidFill>
              <a:latin typeface="Montserrat"/>
            </a:endParaRPr>
          </a:p>
          <a:p>
            <a:pPr marL="0" lvl="0" indent="0">
              <a:lnSpc>
                <a:spcPts val="3680"/>
              </a:lnSpc>
            </a:pPr>
            <a:endParaRPr lang="en-US" sz="2628" dirty="0">
              <a:solidFill>
                <a:srgbClr val="2E2E2E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3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875124" y="4380388"/>
            <a:ext cx="9144000" cy="2296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3082" lvl="1" indent="-281541">
              <a:lnSpc>
                <a:spcPts val="3651"/>
              </a:lnSpc>
              <a:buFont typeface="Arial"/>
              <a:buChar char="•"/>
            </a:pPr>
            <a:r>
              <a:rPr lang="en-US" sz="2608">
                <a:solidFill>
                  <a:srgbClr val="2E2E2E"/>
                </a:solidFill>
                <a:latin typeface="Montserrat"/>
              </a:rPr>
              <a:t>Low traffic between age group 55-64 and 65+</a:t>
            </a:r>
          </a:p>
          <a:p>
            <a:pPr marL="563082" lvl="1" indent="-281541">
              <a:lnSpc>
                <a:spcPts val="3651"/>
              </a:lnSpc>
              <a:buFont typeface="Arial"/>
              <a:buChar char="•"/>
            </a:pPr>
            <a:r>
              <a:rPr lang="en-US" sz="2608">
                <a:solidFill>
                  <a:srgbClr val="2E2E2E"/>
                </a:solidFill>
                <a:latin typeface="Montserrat"/>
              </a:rPr>
              <a:t>Google fails to connect with women.</a:t>
            </a:r>
          </a:p>
          <a:p>
            <a:pPr>
              <a:lnSpc>
                <a:spcPts val="3651"/>
              </a:lnSpc>
            </a:pPr>
            <a:endParaRPr lang="en-US" sz="2608">
              <a:solidFill>
                <a:srgbClr val="2E2E2E"/>
              </a:solidFill>
              <a:latin typeface="Montserrat"/>
            </a:endParaRPr>
          </a:p>
          <a:p>
            <a:pPr>
              <a:lnSpc>
                <a:spcPts val="3651"/>
              </a:lnSpc>
            </a:pPr>
            <a:endParaRPr lang="en-US" sz="2608">
              <a:solidFill>
                <a:srgbClr val="2E2E2E"/>
              </a:solidFill>
              <a:latin typeface="Montserrat"/>
            </a:endParaRPr>
          </a:p>
          <a:p>
            <a:pPr marL="0" lvl="0" indent="0">
              <a:lnSpc>
                <a:spcPts val="3651"/>
              </a:lnSpc>
            </a:pPr>
            <a:endParaRPr lang="en-US" sz="2608">
              <a:solidFill>
                <a:srgbClr val="2E2E2E"/>
              </a:solidFill>
              <a:latin typeface="Montserrat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27114" y="7036596"/>
            <a:ext cx="577908" cy="83152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6675" y="2530730"/>
            <a:ext cx="8905086" cy="414623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60988" y="0"/>
            <a:ext cx="747164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2E2E2E"/>
                </a:solidFill>
                <a:latin typeface="Gliker SemiBold"/>
              </a:rPr>
              <a:t>AUDIENCE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27114" y="8067600"/>
            <a:ext cx="15233771" cy="2781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7563" lvl="1" indent="-283782">
              <a:lnSpc>
                <a:spcPts val="3680"/>
              </a:lnSpc>
              <a:buFont typeface="Arial"/>
              <a:buChar char="•"/>
            </a:pPr>
            <a:r>
              <a:rPr lang="en-US" sz="2628">
                <a:solidFill>
                  <a:srgbClr val="2E2E2E"/>
                </a:solidFill>
                <a:latin typeface="Montserrat"/>
              </a:rPr>
              <a:t>Use different approach to target older demographics(e.g: Facebook. (65+ and 50 - 64 years use Facebook)</a:t>
            </a:r>
          </a:p>
          <a:p>
            <a:pPr marL="567563" lvl="1" indent="-283782">
              <a:lnSpc>
                <a:spcPts val="3680"/>
              </a:lnSpc>
              <a:buFont typeface="Arial"/>
              <a:buChar char="•"/>
            </a:pPr>
            <a:r>
              <a:rPr lang="en-US" sz="2628">
                <a:solidFill>
                  <a:srgbClr val="2E2E2E"/>
                </a:solidFill>
                <a:latin typeface="Montserrat"/>
              </a:rPr>
              <a:t>Use appropriate engaging language when advertising.</a:t>
            </a:r>
          </a:p>
          <a:p>
            <a:pPr marL="567563" lvl="1" indent="-283782">
              <a:lnSpc>
                <a:spcPts val="3680"/>
              </a:lnSpc>
              <a:buFont typeface="Arial"/>
              <a:buChar char="•"/>
            </a:pPr>
            <a:r>
              <a:rPr lang="en-US" sz="2628">
                <a:solidFill>
                  <a:srgbClr val="2E2E2E"/>
                </a:solidFill>
                <a:latin typeface="Montserrat"/>
              </a:rPr>
              <a:t>Appealing to the female audience by offering better suited products for both genders. </a:t>
            </a:r>
          </a:p>
          <a:p>
            <a:pPr>
              <a:lnSpc>
                <a:spcPts val="3680"/>
              </a:lnSpc>
            </a:pPr>
            <a:endParaRPr lang="en-US" sz="2628">
              <a:solidFill>
                <a:srgbClr val="2E2E2E"/>
              </a:solidFill>
              <a:latin typeface="Montserrat"/>
            </a:endParaRPr>
          </a:p>
          <a:p>
            <a:pPr marL="0" lvl="0" indent="0">
              <a:lnSpc>
                <a:spcPts val="3680"/>
              </a:lnSpc>
            </a:pPr>
            <a:endParaRPr lang="en-US" sz="2628">
              <a:solidFill>
                <a:srgbClr val="2E2E2E"/>
              </a:solidFill>
              <a:latin typeface="Montserra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60988" y="1462442"/>
            <a:ext cx="12997812" cy="4934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4"/>
              </a:lnSpc>
            </a:pPr>
            <a:r>
              <a:rPr lang="en-US" sz="2995" dirty="0">
                <a:solidFill>
                  <a:srgbClr val="2E2E2E"/>
                </a:solidFill>
                <a:latin typeface="Gliker"/>
              </a:rPr>
              <a:t>Audience - Behavior - New vs Returning (Conversions: E-commerce)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214760" y="3563143"/>
            <a:ext cx="8044540" cy="37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 Semi-Bold"/>
              </a:rPr>
              <a:t>What happened?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16122" y="7253285"/>
            <a:ext cx="8044540" cy="37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 Semi-Bold"/>
              </a:rPr>
              <a:t>Solutions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3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030032" y="5896966"/>
            <a:ext cx="577908" cy="83152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t="40350"/>
          <a:stretch>
            <a:fillRect/>
          </a:stretch>
        </p:blipFill>
        <p:spPr>
          <a:xfrm>
            <a:off x="260988" y="2745175"/>
            <a:ext cx="8562494" cy="33875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 t="60735"/>
          <a:stretch>
            <a:fillRect/>
          </a:stretch>
        </p:blipFill>
        <p:spPr>
          <a:xfrm>
            <a:off x="260988" y="7505700"/>
            <a:ext cx="8562494" cy="188857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095645" y="3035318"/>
            <a:ext cx="7665240" cy="2759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51"/>
              </a:lnSpc>
            </a:pPr>
            <a:r>
              <a:rPr lang="en-US" sz="2608" dirty="0">
                <a:solidFill>
                  <a:srgbClr val="2E2E2E"/>
                </a:solidFill>
                <a:latin typeface="Montserrat"/>
              </a:rPr>
              <a:t>Google </a:t>
            </a:r>
            <a:r>
              <a:rPr lang="en-US" sz="2608" dirty="0" err="1">
                <a:solidFill>
                  <a:srgbClr val="2E2E2E"/>
                </a:solidFill>
                <a:latin typeface="Montserrat"/>
              </a:rPr>
              <a:t>M.Store</a:t>
            </a:r>
            <a:r>
              <a:rPr lang="en-US" sz="2608" dirty="0">
                <a:solidFill>
                  <a:srgbClr val="2E2E2E"/>
                </a:solidFill>
                <a:latin typeface="Montserrat"/>
              </a:rPr>
              <a:t> generates high revenue from male age group 25-34. </a:t>
            </a:r>
          </a:p>
          <a:p>
            <a:pPr>
              <a:lnSpc>
                <a:spcPts val="3651"/>
              </a:lnSpc>
            </a:pPr>
            <a:endParaRPr lang="en-US" sz="2608" dirty="0">
              <a:solidFill>
                <a:srgbClr val="2E2E2E"/>
              </a:solidFill>
              <a:latin typeface="Montserrat"/>
            </a:endParaRPr>
          </a:p>
          <a:p>
            <a:pPr>
              <a:lnSpc>
                <a:spcPts val="3651"/>
              </a:lnSpc>
            </a:pPr>
            <a:endParaRPr lang="en-US" sz="2608" dirty="0">
              <a:solidFill>
                <a:srgbClr val="2E2E2E"/>
              </a:solidFill>
              <a:latin typeface="Montserrat"/>
            </a:endParaRPr>
          </a:p>
          <a:p>
            <a:pPr>
              <a:lnSpc>
                <a:spcPts val="3651"/>
              </a:lnSpc>
            </a:pPr>
            <a:endParaRPr lang="en-US" sz="2608" dirty="0">
              <a:solidFill>
                <a:srgbClr val="2E2E2E"/>
              </a:solidFill>
              <a:latin typeface="Montserrat"/>
            </a:endParaRPr>
          </a:p>
          <a:p>
            <a:pPr marL="0" lvl="0" indent="0">
              <a:lnSpc>
                <a:spcPts val="3651"/>
              </a:lnSpc>
            </a:pPr>
            <a:endParaRPr lang="en-US" sz="2608" dirty="0">
              <a:solidFill>
                <a:srgbClr val="2E2E2E"/>
              </a:solidFill>
              <a:latin typeface="Montserra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60988" y="0"/>
            <a:ext cx="747164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2E2E2E"/>
                </a:solidFill>
                <a:latin typeface="Gliker SemiBold"/>
              </a:rPr>
              <a:t>AUDIENCE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7103308"/>
            <a:ext cx="15233771" cy="1847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80"/>
              </a:lnSpc>
            </a:pPr>
            <a:r>
              <a:rPr lang="en-US" sz="2628">
                <a:solidFill>
                  <a:srgbClr val="2E2E2E"/>
                </a:solidFill>
                <a:latin typeface="Montserrat"/>
              </a:rPr>
              <a:t>Optimizing the website for both mobiles and tablets.</a:t>
            </a:r>
          </a:p>
          <a:p>
            <a:pPr>
              <a:lnSpc>
                <a:spcPts val="3680"/>
              </a:lnSpc>
            </a:pPr>
            <a:r>
              <a:rPr lang="en-US" sz="2628">
                <a:solidFill>
                  <a:srgbClr val="2E2E2E"/>
                </a:solidFill>
                <a:latin typeface="Montserrat"/>
              </a:rPr>
              <a:t> </a:t>
            </a:r>
          </a:p>
          <a:p>
            <a:pPr>
              <a:lnSpc>
                <a:spcPts val="3680"/>
              </a:lnSpc>
            </a:pPr>
            <a:endParaRPr lang="en-US" sz="2628">
              <a:solidFill>
                <a:srgbClr val="2E2E2E"/>
              </a:solidFill>
              <a:latin typeface="Montserrat"/>
            </a:endParaRPr>
          </a:p>
          <a:p>
            <a:pPr marL="0" lvl="0" indent="0">
              <a:lnSpc>
                <a:spcPts val="3680"/>
              </a:lnSpc>
            </a:pPr>
            <a:endParaRPr lang="en-US" sz="2628">
              <a:solidFill>
                <a:srgbClr val="2E2E2E"/>
              </a:solidFill>
              <a:latin typeface="Montserra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62000" y="1483917"/>
            <a:ext cx="7794663" cy="505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4"/>
              </a:lnSpc>
            </a:pPr>
            <a:r>
              <a:rPr lang="en-US" sz="2995" dirty="0">
                <a:solidFill>
                  <a:srgbClr val="2E2E2E"/>
                </a:solidFill>
                <a:latin typeface="Gliker"/>
              </a:rPr>
              <a:t>Audience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2995" b="0" i="0" dirty="0">
                <a:solidFill>
                  <a:srgbClr val="2E2E2E"/>
                </a:solidFill>
                <a:effectLst/>
                <a:latin typeface="Gliker"/>
              </a:rPr>
              <a:t>-</a:t>
            </a:r>
            <a:r>
              <a:rPr lang="en-US" sz="2995" dirty="0">
                <a:solidFill>
                  <a:srgbClr val="2E2E2E"/>
                </a:solidFill>
                <a:latin typeface="Gliker"/>
              </a:rPr>
              <a:t> Demographics - Overview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00" y="2282652"/>
            <a:ext cx="8044540" cy="37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 Semi-Bold"/>
              </a:rPr>
              <a:t>What happened?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14491" y="6113655"/>
            <a:ext cx="8044540" cy="37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 Semi-Bold"/>
              </a:rPr>
              <a:t>Solutions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4000" y="4391315"/>
            <a:ext cx="7665240" cy="2759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51"/>
              </a:lnSpc>
            </a:pPr>
            <a:r>
              <a:rPr lang="en-US" sz="2608">
                <a:solidFill>
                  <a:srgbClr val="2E2E2E"/>
                </a:solidFill>
                <a:latin typeface="Montserrat"/>
              </a:rPr>
              <a:t>Mobile and desktop devices generate more conversions and value.</a:t>
            </a:r>
          </a:p>
          <a:p>
            <a:pPr>
              <a:lnSpc>
                <a:spcPts val="3651"/>
              </a:lnSpc>
            </a:pPr>
            <a:endParaRPr lang="en-US" sz="2608">
              <a:solidFill>
                <a:srgbClr val="2E2E2E"/>
              </a:solidFill>
              <a:latin typeface="Montserrat"/>
            </a:endParaRPr>
          </a:p>
          <a:p>
            <a:pPr>
              <a:lnSpc>
                <a:spcPts val="3651"/>
              </a:lnSpc>
            </a:pPr>
            <a:endParaRPr lang="en-US" sz="2608">
              <a:solidFill>
                <a:srgbClr val="2E2E2E"/>
              </a:solidFill>
              <a:latin typeface="Montserrat"/>
            </a:endParaRPr>
          </a:p>
          <a:p>
            <a:pPr>
              <a:lnSpc>
                <a:spcPts val="3651"/>
              </a:lnSpc>
            </a:pPr>
            <a:endParaRPr lang="en-US" sz="2608">
              <a:solidFill>
                <a:srgbClr val="2E2E2E"/>
              </a:solidFill>
              <a:latin typeface="Montserrat"/>
            </a:endParaRPr>
          </a:p>
          <a:p>
            <a:pPr marL="0" lvl="0" indent="0">
              <a:lnSpc>
                <a:spcPts val="3651"/>
              </a:lnSpc>
            </a:pPr>
            <a:endParaRPr lang="en-US" sz="2608">
              <a:solidFill>
                <a:srgbClr val="2E2E2E"/>
              </a:solidFill>
              <a:latin typeface="Montserra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144000" y="7830910"/>
            <a:ext cx="8501061" cy="914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80"/>
              </a:lnSpc>
              <a:spcBef>
                <a:spcPct val="0"/>
              </a:spcBef>
            </a:pPr>
            <a:r>
              <a:rPr lang="en-US" sz="2628" u="none">
                <a:solidFill>
                  <a:srgbClr val="2E2E2E"/>
                </a:solidFill>
                <a:latin typeface="Montserrat"/>
              </a:rPr>
              <a:t>Target the right audience by taking into account marketing initiatives and content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44000" y="9025405"/>
            <a:ext cx="8715031" cy="1381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80"/>
              </a:lnSpc>
              <a:spcBef>
                <a:spcPct val="0"/>
              </a:spcBef>
            </a:pPr>
            <a:r>
              <a:rPr lang="en-US" sz="2628" u="none">
                <a:solidFill>
                  <a:srgbClr val="2E2E2E"/>
                </a:solidFill>
                <a:latin typeface="Montserrat"/>
              </a:rPr>
              <a:t>Web design and user experience should cater to age group 65+.</a:t>
            </a:r>
          </a:p>
          <a:p>
            <a:pPr marL="0" lvl="0" indent="0" algn="l">
              <a:lnSpc>
                <a:spcPts val="3680"/>
              </a:lnSpc>
              <a:spcBef>
                <a:spcPct val="0"/>
              </a:spcBef>
            </a:pPr>
            <a:endParaRPr lang="en-US" sz="2628" u="none">
              <a:solidFill>
                <a:srgbClr val="2E2E2E"/>
              </a:solidFill>
              <a:latin typeface="Montserrat"/>
            </a:endParaRP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DD3D04E3-FE3F-51E2-F782-1E5B60257254}"/>
              </a:ext>
            </a:extLst>
          </p:cNvPr>
          <p:cNvSpPr txBox="1"/>
          <p:nvPr/>
        </p:nvSpPr>
        <p:spPr>
          <a:xfrm>
            <a:off x="644903" y="6645796"/>
            <a:ext cx="7794663" cy="505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4"/>
              </a:lnSpc>
            </a:pPr>
            <a:r>
              <a:rPr lang="en-US" sz="2995" dirty="0">
                <a:solidFill>
                  <a:srgbClr val="2E2E2E"/>
                </a:solidFill>
                <a:latin typeface="Gliker"/>
              </a:rPr>
              <a:t>Audience - Mobile - Overview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3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42948" y="528638"/>
            <a:ext cx="6986197" cy="681962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88430" y="4901614"/>
            <a:ext cx="6129259" cy="435668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60988" y="0"/>
            <a:ext cx="747164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2E2E2E"/>
                </a:solidFill>
                <a:latin typeface="Gliker SemiBold"/>
              </a:rPr>
              <a:t>AUDIENCE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88430" y="2270938"/>
            <a:ext cx="8886138" cy="2630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4"/>
              </a:lnSpc>
            </a:pPr>
            <a:r>
              <a:rPr lang="en-US" sz="2995">
                <a:solidFill>
                  <a:srgbClr val="2E2E2E"/>
                </a:solidFill>
                <a:latin typeface="Montserrat"/>
              </a:rPr>
              <a:t>Google Merchandise Store has a high bounce rate for new visitors at 48%, which means almost half of the people who visit the site leave without clicking on any other page.</a:t>
            </a:r>
          </a:p>
          <a:p>
            <a:pPr marL="0" lvl="0" indent="0">
              <a:lnSpc>
                <a:spcPts val="4194"/>
              </a:lnSpc>
            </a:pPr>
            <a:endParaRPr lang="en-US" sz="2995">
              <a:solidFill>
                <a:srgbClr val="2E2E2E"/>
              </a:solidFill>
              <a:latin typeface="Montserra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290887" y="8071655"/>
            <a:ext cx="7348913" cy="15708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4"/>
              </a:lnSpc>
            </a:pPr>
            <a:r>
              <a:rPr lang="en-US" sz="2995" dirty="0">
                <a:solidFill>
                  <a:srgbClr val="2E2E2E"/>
                </a:solidFill>
                <a:latin typeface="Montserrat"/>
              </a:rPr>
              <a:t>There is a low user return rate with only 17.3% of total users.</a:t>
            </a:r>
          </a:p>
          <a:p>
            <a:pPr marL="0" lvl="0" indent="0">
              <a:lnSpc>
                <a:spcPts val="4194"/>
              </a:lnSpc>
            </a:pPr>
            <a:endParaRPr lang="en-US" sz="2995" dirty="0">
              <a:solidFill>
                <a:srgbClr val="2E2E2E"/>
              </a:solidFill>
              <a:latin typeface="Montserra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88430" y="1681589"/>
            <a:ext cx="8044540" cy="37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 Semi-Bold"/>
              </a:rPr>
              <a:t>What happened?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1393</Words>
  <Application>Microsoft Office PowerPoint</Application>
  <PresentationFormat>Custom</PresentationFormat>
  <Paragraphs>227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Montserrat Semi-Bold</vt:lpstr>
      <vt:lpstr>Arial</vt:lpstr>
      <vt:lpstr>Roboto</vt:lpstr>
      <vt:lpstr>Calibri</vt:lpstr>
      <vt:lpstr>Gliker SemiBold</vt:lpstr>
      <vt:lpstr>Gliker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Merchandise Store</dc:title>
  <cp:lastModifiedBy>Зыонг Тхи Бик Занг</cp:lastModifiedBy>
  <cp:revision>9</cp:revision>
  <dcterms:created xsi:type="dcterms:W3CDTF">2006-08-16T00:00:00Z</dcterms:created>
  <dcterms:modified xsi:type="dcterms:W3CDTF">2023-03-07T13:43:22Z</dcterms:modified>
  <dc:identifier>DAFcQ5MqWEs</dc:identifier>
</cp:coreProperties>
</file>